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8288000" cy="10287000"/>
  <p:notesSz cx="6858000" cy="9144000"/>
  <p:embeddedFontLst>
    <p:embeddedFont>
      <p:font typeface="GangwonEduPower" panose="02020603020101020101" pitchFamily="18" charset="-127"/>
      <p:regular r:id="rId22"/>
    </p:embeddedFont>
    <p:embeddedFont>
      <p:font typeface="Gmarket Sans Medium" panose="020B0600000101010101" charset="-127"/>
      <p:regular r:id="rId23"/>
    </p:embeddedFont>
    <p:embeddedFont>
      <p:font typeface="Pretendard SemiBold" panose="020B0600000101010101" charset="-127"/>
      <p:bold r:id="rId24"/>
    </p:embeddedFont>
    <p:embeddedFont>
      <p:font typeface="Gmarket Sans Light" panose="020B0600000101010101" charset="-127"/>
      <p:regular r:id="rId25"/>
    </p:embeddedFont>
    <p:embeddedFont>
      <p:font typeface="맑은 고딕" panose="020B0503020000020004" pitchFamily="50" charset="-127"/>
      <p:regular r:id="rId26"/>
      <p:bold r:id="rId27"/>
    </p:embeddedFont>
    <p:embeddedFont>
      <p:font typeface="Pretendard Bold" panose="020B0600000101010101" charset="-127"/>
      <p:bold r:id="rId28"/>
    </p:embeddedFont>
    <p:embeddedFont>
      <p:font typeface="NanumSquareRoundOTF Bold" panose="020B0600000101010101" charset="-127"/>
      <p:bold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Pretendard Regular" panose="020B0600000101010101" charset="-127"/>
      <p:regular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50" d="100"/>
          <a:sy n="50" d="100"/>
        </p:scale>
        <p:origin x="384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0721BF-C6DD-46DC-9CC3-C839BBDA9F18}" type="datetimeFigureOut">
              <a:rPr lang="ko-KR" altLang="en-US" smtClean="0"/>
              <a:t>2026-04-06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E569B5-C262-4ADA-8B0E-288DB0B150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6337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선정 과정에서 고려한 것은 두 개</a:t>
            </a:r>
            <a:r>
              <a:rPr lang="en-US" altLang="ko-KR" dirty="0"/>
              <a:t>. </a:t>
            </a:r>
            <a:r>
              <a:rPr lang="ko-KR" altLang="en-US" dirty="0"/>
              <a:t>교과연계 보훈교육 이론과 실제에 나온 예시에 따라 매체를 활용할 것</a:t>
            </a:r>
            <a:r>
              <a:rPr lang="en-US" altLang="ko-KR" dirty="0"/>
              <a:t>, </a:t>
            </a:r>
            <a:r>
              <a:rPr lang="ko-KR" altLang="en-US" dirty="0"/>
              <a:t>그 안에서 감정과 가치관 등을 위한 학생 창작 등의 참여활동이 있을 것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E569B5-C262-4ADA-8B0E-288DB0B150F1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3159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내용체계 중 보훈 개념이나 민주화 과정 등은 사회과에 이미 충분히 마치 소설처럼 존재</a:t>
            </a:r>
            <a:r>
              <a:rPr lang="en-US" altLang="ko-KR" dirty="0"/>
              <a:t>. </a:t>
            </a:r>
            <a:r>
              <a:rPr lang="ko-KR" altLang="en-US" dirty="0"/>
              <a:t>독립과 전쟁으로 선택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E569B5-C262-4ADA-8B0E-288DB0B150F1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34743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평화 실천 과제</a:t>
            </a:r>
            <a:r>
              <a:rPr lang="en-US" altLang="ko-KR" dirty="0"/>
              <a:t> </a:t>
            </a:r>
            <a:r>
              <a:rPr lang="ko-KR" altLang="en-US" dirty="0"/>
              <a:t>구상</a:t>
            </a:r>
            <a:r>
              <a:rPr lang="en-US" altLang="ko-KR" dirty="0"/>
              <a:t>, </a:t>
            </a:r>
            <a:r>
              <a:rPr lang="ko-KR" altLang="en-US" dirty="0"/>
              <a:t>상상 일기 작성 등으로 현대 사회에서의 호국보훈활동의 중요성 인지</a:t>
            </a:r>
            <a:r>
              <a:rPr lang="en-US" altLang="ko-KR" dirty="0"/>
              <a:t>. </a:t>
            </a:r>
            <a:r>
              <a:rPr lang="ko-KR" altLang="en-US" dirty="0"/>
              <a:t>동화에서도 상상일기 등으로 힘든 과정의 결과 맞이한 광복의 느낌을 상상하며 좀 더 깊은 이해를 하도록 함</a:t>
            </a:r>
            <a:r>
              <a:rPr lang="en-US" altLang="ko-KR" dirty="0"/>
              <a:t>. </a:t>
            </a:r>
            <a:r>
              <a:rPr lang="ko-KR" altLang="en-US" dirty="0"/>
              <a:t>동시 또한 광복 시기가 현재일 경우를 상상하며 시를 써 보며 그 느낌을 강조할 수 있도록 함</a:t>
            </a:r>
            <a:r>
              <a:rPr lang="en-US" altLang="ko-KR" dirty="0"/>
              <a:t>. </a:t>
            </a:r>
            <a:r>
              <a:rPr lang="ko-KR" altLang="en-US" dirty="0"/>
              <a:t>정리는 이후</a:t>
            </a:r>
            <a:r>
              <a:rPr lang="en-US" altLang="ko-KR" dirty="0"/>
              <a:t>-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E569B5-C262-4ADA-8B0E-288DB0B150F1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29823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ko-KR" altLang="en-US" dirty="0"/>
              <a:t>학년 아이들에게 정훈교육 내용과 비슷하게 나라 지키는 역사를 영상과 함께 설명함</a:t>
            </a:r>
            <a:r>
              <a:rPr lang="en-US" altLang="ko-KR" dirty="0"/>
              <a:t>. </a:t>
            </a:r>
            <a:r>
              <a:rPr lang="ko-KR" altLang="en-US" dirty="0"/>
              <a:t>그 이후엔 사건에 대한 이해는 잘 했으나</a:t>
            </a:r>
            <a:r>
              <a:rPr lang="en-US" altLang="ko-KR" dirty="0"/>
              <a:t>, </a:t>
            </a:r>
            <a:r>
              <a:rPr lang="ko-KR" altLang="en-US" dirty="0"/>
              <a:t>인물들의 마음 등을 상상하고 어떤 의지가 생기는지 그런 질문에 대해선 답하기 어려워함</a:t>
            </a:r>
            <a:r>
              <a:rPr lang="en-US" altLang="ko-KR" dirty="0"/>
              <a:t>. </a:t>
            </a:r>
            <a:r>
              <a:rPr lang="ko-KR" altLang="en-US" dirty="0"/>
              <a:t>그렇기 때문에 매체활용 수업이 이런 역할을 잘 한다고 판단</a:t>
            </a:r>
            <a:r>
              <a:rPr lang="en-US" altLang="ko-KR" dirty="0"/>
              <a:t>. – </a:t>
            </a:r>
            <a:r>
              <a:rPr lang="ko-KR" altLang="en-US" dirty="0"/>
              <a:t>생각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E569B5-C262-4ADA-8B0E-288DB0B150F1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37052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‘</a:t>
            </a:r>
            <a:r>
              <a:rPr lang="ko-KR" altLang="en-US" dirty="0" err="1"/>
              <a:t>그렇구나＇에</a:t>
            </a:r>
            <a:r>
              <a:rPr lang="ko-KR" altLang="en-US" dirty="0"/>
              <a:t> 그치지 않음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E569B5-C262-4ADA-8B0E-288DB0B150F1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9143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4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4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38.png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0500" y="7416800"/>
            <a:ext cx="12992100" cy="14478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3213100" y="7861300"/>
            <a:ext cx="121793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900" b="0" i="0" u="none" strike="noStrike">
                <a:solidFill>
                  <a:srgbClr val="20313F"/>
                </a:solidFill>
                <a:latin typeface="Gmarket Sans Medium"/>
              </a:rPr>
              <a:t>2025 </a:t>
            </a:r>
            <a:r>
              <a:rPr lang="ko-KR" sz="2900" b="0" i="0" u="none" strike="noStrike">
                <a:solidFill>
                  <a:srgbClr val="20313F"/>
                </a:solidFill>
                <a:ea typeface="Gmarket Sans Medium"/>
              </a:rPr>
              <a:t>교사</a:t>
            </a:r>
            <a:r>
              <a:rPr lang="en-US" sz="29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900" b="0" i="0" u="none" strike="noStrike">
                <a:solidFill>
                  <a:srgbClr val="20313F"/>
                </a:solidFill>
                <a:ea typeface="Gmarket Sans Medium"/>
              </a:rPr>
              <a:t>보훈동아리</a:t>
            </a:r>
            <a:r>
              <a:rPr lang="en-US" sz="29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900" b="0" i="0" u="none" strike="noStrike">
                <a:solidFill>
                  <a:srgbClr val="20313F"/>
                </a:solidFill>
                <a:ea typeface="Gmarket Sans Medium"/>
              </a:rPr>
              <a:t>이음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120900" y="3022600"/>
            <a:ext cx="14033500" cy="3962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2000" b="0" i="0" u="none" strike="noStrike">
                <a:solidFill>
                  <a:srgbClr val="20313F"/>
                </a:solidFill>
                <a:ea typeface="GangwonEduPower"/>
              </a:rPr>
              <a:t>매체를</a:t>
            </a:r>
            <a:r>
              <a:rPr lang="en-US" sz="12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12000" b="0" i="0" u="none" strike="noStrike">
                <a:solidFill>
                  <a:srgbClr val="20313F"/>
                </a:solidFill>
                <a:ea typeface="GangwonEduPower"/>
              </a:rPr>
              <a:t>활용한</a:t>
            </a:r>
            <a:r>
              <a:rPr lang="en-US" sz="12000" b="0" i="0" u="none" strike="noStrike">
                <a:solidFill>
                  <a:srgbClr val="20313F"/>
                </a:solidFill>
                <a:latin typeface="GangwonEduPower"/>
              </a:rPr>
              <a:t> </a:t>
            </a:r>
          </a:p>
          <a:p>
            <a:pPr lvl="0" algn="ctr">
              <a:lnSpc>
                <a:spcPct val="99600"/>
              </a:lnSpc>
            </a:pPr>
            <a:r>
              <a:rPr lang="ko-KR" sz="12000" b="0" i="0" u="none" strike="noStrike">
                <a:solidFill>
                  <a:srgbClr val="20313F"/>
                </a:solidFill>
                <a:ea typeface="GangwonEduPower"/>
              </a:rPr>
              <a:t>보훈교육</a:t>
            </a:r>
            <a:r>
              <a:rPr lang="en-US" sz="12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12000" b="0" i="0" u="none" strike="noStrike">
                <a:solidFill>
                  <a:srgbClr val="20313F"/>
                </a:solidFill>
                <a:ea typeface="GangwonEduPower"/>
              </a:rPr>
              <a:t>실천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0000">
            <a:off x="1447800" y="7797800"/>
            <a:ext cx="2108200" cy="2108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270000" y="1409700"/>
            <a:ext cx="159131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6000" b="0" i="0" u="none" strike="noStrike">
                <a:solidFill>
                  <a:srgbClr val="20313F"/>
                </a:solidFill>
                <a:ea typeface="GangwonEduPower"/>
              </a:rPr>
              <a:t>순서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000" y="3009900"/>
            <a:ext cx="4940300" cy="2844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0200" y="3009900"/>
            <a:ext cx="4940300" cy="28448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90400" y="3009900"/>
            <a:ext cx="4940300" cy="28448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0000" y="6172200"/>
            <a:ext cx="4940300" cy="2844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0200" y="6172200"/>
            <a:ext cx="4940300" cy="28448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90400" y="6172200"/>
            <a:ext cx="4940300" cy="28448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1778000" y="3543300"/>
            <a:ext cx="3962400" cy="4064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l">
              <a:lnSpc>
                <a:spcPct val="99600"/>
              </a:lnSpc>
            </a:pPr>
            <a:r>
              <a:rPr lang="ko-KR" sz="2300" b="0" i="0" u="none" strike="noStrike" dirty="0">
                <a:solidFill>
                  <a:srgbClr val="20313F"/>
                </a:solidFill>
                <a:ea typeface="Gmarket Sans Medium"/>
              </a:rPr>
              <a:t>활동</a:t>
            </a:r>
            <a:r>
              <a:rPr lang="en-US" altLang="ko-KR" sz="2300" b="0" i="0" u="none" strike="noStrike" dirty="0">
                <a:solidFill>
                  <a:srgbClr val="20313F"/>
                </a:solidFill>
                <a:ea typeface="Gmarket Sans Medium"/>
              </a:rPr>
              <a:t> </a:t>
            </a:r>
            <a:r>
              <a:rPr lang="ko-KR" altLang="en-US" sz="2300" dirty="0">
                <a:solidFill>
                  <a:srgbClr val="20313F"/>
                </a:solidFill>
                <a:ea typeface="Gmarket Sans Medium"/>
              </a:rPr>
              <a:t>계획</a:t>
            </a:r>
            <a:r>
              <a:rPr lang="en-US" sz="23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endParaRPr lang="ko-KR" sz="2300" b="0" i="0" u="none" strike="noStrike" dirty="0">
              <a:solidFill>
                <a:srgbClr val="20313F"/>
              </a:solidFill>
              <a:ea typeface="Gmarket Sans Medium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778000" y="4140200"/>
            <a:ext cx="3962400" cy="736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en-US" sz="2000" b="0" i="0" u="none" strike="noStrike">
                <a:solidFill>
                  <a:srgbClr val="20313F"/>
                </a:solidFill>
                <a:latin typeface="Gmarket Sans Light"/>
              </a:rPr>
              <a:t>- </a:t>
            </a:r>
            <a:r>
              <a:rPr lang="ko-KR" sz="2000" b="0" i="0" u="none" strike="noStrike">
                <a:solidFill>
                  <a:srgbClr val="20313F"/>
                </a:solidFill>
                <a:ea typeface="Gmarket Sans Light"/>
              </a:rPr>
              <a:t>주제선정</a:t>
            </a:r>
          </a:p>
          <a:p>
            <a:pPr lvl="0" algn="l">
              <a:lnSpc>
                <a:spcPct val="124499"/>
              </a:lnSpc>
            </a:pPr>
            <a:r>
              <a:rPr lang="en-US" sz="2000" b="0" i="0" u="none" strike="noStrike">
                <a:solidFill>
                  <a:srgbClr val="20313F"/>
                </a:solidFill>
                <a:latin typeface="Gmarket Sans Light"/>
              </a:rPr>
              <a:t>- </a:t>
            </a:r>
            <a:r>
              <a:rPr lang="ko-KR" sz="2000" b="0" i="0" u="none" strike="noStrike">
                <a:solidFill>
                  <a:srgbClr val="20313F"/>
                </a:solidFill>
                <a:ea typeface="Gmarket Sans Light"/>
              </a:rPr>
              <a:t>역할</a:t>
            </a:r>
            <a:r>
              <a:rPr lang="en-US" sz="2000" b="0" i="0" u="none" strike="noStrike">
                <a:solidFill>
                  <a:srgbClr val="20313F"/>
                </a:solidFill>
                <a:latin typeface="Gmarket Sans Light"/>
              </a:rPr>
              <a:t> </a:t>
            </a:r>
            <a:r>
              <a:rPr lang="ko-KR" sz="2000" b="0" i="0" u="none" strike="noStrike">
                <a:solidFill>
                  <a:srgbClr val="20313F"/>
                </a:solidFill>
                <a:ea typeface="Gmarket Sans Light"/>
              </a:rPr>
              <a:t>분배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188200" y="3543300"/>
            <a:ext cx="3962400" cy="4064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l">
              <a:lnSpc>
                <a:spcPct val="99600"/>
              </a:lnSpc>
            </a:pPr>
            <a:r>
              <a:rPr lang="ko-KR" altLang="en-US" sz="2300" b="0" i="0" u="none" strike="noStrike" dirty="0">
                <a:solidFill>
                  <a:srgbClr val="20313F"/>
                </a:solidFill>
                <a:ea typeface="Gmarket Sans Medium"/>
              </a:rPr>
              <a:t>활동</a:t>
            </a:r>
            <a:r>
              <a:rPr lang="en-US" sz="23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 dirty="0">
                <a:solidFill>
                  <a:srgbClr val="20313F"/>
                </a:solidFill>
                <a:ea typeface="Gmarket Sans Medium"/>
              </a:rPr>
              <a:t>목표</a:t>
            </a:r>
            <a:r>
              <a:rPr lang="en-US" sz="23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 dirty="0">
                <a:solidFill>
                  <a:srgbClr val="20313F"/>
                </a:solidFill>
                <a:ea typeface="Gmarket Sans Medium"/>
              </a:rPr>
              <a:t>및</a:t>
            </a:r>
            <a:r>
              <a:rPr lang="en-US" sz="23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 dirty="0">
                <a:solidFill>
                  <a:srgbClr val="20313F"/>
                </a:solidFill>
                <a:ea typeface="Gmarket Sans Medium"/>
              </a:rPr>
              <a:t>기대효과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598400" y="3543300"/>
            <a:ext cx="3962400" cy="4064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l">
              <a:lnSpc>
                <a:spcPct val="99600"/>
              </a:lnSpc>
            </a:pP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수업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구성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 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598400" y="4140200"/>
            <a:ext cx="3962400" cy="1117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en-US" sz="2000" b="0" i="0" u="none" strike="noStrike">
                <a:solidFill>
                  <a:srgbClr val="20313F"/>
                </a:solidFill>
                <a:latin typeface="Gmarket Sans Light"/>
              </a:rPr>
              <a:t>- </a:t>
            </a:r>
            <a:r>
              <a:rPr lang="ko-KR" sz="2000" b="0" i="0" u="none" strike="noStrike">
                <a:solidFill>
                  <a:srgbClr val="20313F"/>
                </a:solidFill>
                <a:ea typeface="Gmarket Sans Light"/>
              </a:rPr>
              <a:t>영화</a:t>
            </a:r>
          </a:p>
          <a:p>
            <a:pPr lvl="0" algn="l">
              <a:lnSpc>
                <a:spcPct val="124499"/>
              </a:lnSpc>
            </a:pPr>
            <a:r>
              <a:rPr lang="en-US" sz="2000" b="0" i="0" u="none" strike="noStrike">
                <a:solidFill>
                  <a:srgbClr val="20313F"/>
                </a:solidFill>
                <a:latin typeface="Gmarket Sans Light"/>
              </a:rPr>
              <a:t>- </a:t>
            </a:r>
            <a:r>
              <a:rPr lang="ko-KR" sz="2000" b="0" i="0" u="none" strike="noStrike">
                <a:solidFill>
                  <a:srgbClr val="20313F"/>
                </a:solidFill>
                <a:ea typeface="Gmarket Sans Light"/>
              </a:rPr>
              <a:t>동화</a:t>
            </a:r>
          </a:p>
          <a:p>
            <a:pPr lvl="0" algn="l">
              <a:lnSpc>
                <a:spcPct val="124499"/>
              </a:lnSpc>
            </a:pPr>
            <a:r>
              <a:rPr lang="en-US" sz="2000" b="0" i="0" u="none" strike="noStrike">
                <a:solidFill>
                  <a:srgbClr val="20313F"/>
                </a:solidFill>
                <a:latin typeface="Gmarket Sans Light"/>
              </a:rPr>
              <a:t>- </a:t>
            </a:r>
            <a:r>
              <a:rPr lang="ko-KR" sz="2000" b="0" i="0" u="none" strike="noStrike">
                <a:solidFill>
                  <a:srgbClr val="20313F"/>
                </a:solidFill>
                <a:ea typeface="Gmarket Sans Light"/>
              </a:rPr>
              <a:t>동시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778000" y="6705600"/>
            <a:ext cx="3962400" cy="4064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l">
              <a:lnSpc>
                <a:spcPct val="99600"/>
              </a:lnSpc>
            </a:pP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수업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결과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188200" y="6705600"/>
            <a:ext cx="3962400" cy="4064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l">
              <a:lnSpc>
                <a:spcPct val="99600"/>
              </a:lnSpc>
            </a:pP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결론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188200" y="7315200"/>
            <a:ext cx="3962400" cy="355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en-US" sz="2000" b="0" i="0" u="none" strike="noStrike">
                <a:solidFill>
                  <a:srgbClr val="20313F"/>
                </a:solidFill>
                <a:latin typeface="Gmarket Sans Light"/>
              </a:rPr>
              <a:t>- </a:t>
            </a:r>
            <a:r>
              <a:rPr lang="ko-KR" sz="2000" b="0" i="0" u="none" strike="noStrike">
                <a:solidFill>
                  <a:srgbClr val="20313F"/>
                </a:solidFill>
                <a:ea typeface="Gmarket Sans Light"/>
              </a:rPr>
              <a:t>매체</a:t>
            </a:r>
            <a:r>
              <a:rPr lang="en-US" sz="2000" b="0" i="0" u="none" strike="noStrike">
                <a:solidFill>
                  <a:srgbClr val="20313F"/>
                </a:solidFill>
                <a:latin typeface="Gmarket Sans Light"/>
              </a:rPr>
              <a:t> </a:t>
            </a:r>
            <a:r>
              <a:rPr lang="ko-KR" sz="2000" b="0" i="0" u="none" strike="noStrike">
                <a:solidFill>
                  <a:srgbClr val="20313F"/>
                </a:solidFill>
                <a:ea typeface="Gmarket Sans Light"/>
              </a:rPr>
              <a:t>활용의</a:t>
            </a:r>
            <a:r>
              <a:rPr lang="en-US" sz="2000" b="0" i="0" u="none" strike="noStrike">
                <a:solidFill>
                  <a:srgbClr val="20313F"/>
                </a:solidFill>
                <a:latin typeface="Gmarket Sans Light"/>
              </a:rPr>
              <a:t> </a:t>
            </a:r>
            <a:r>
              <a:rPr lang="ko-KR" sz="2000" b="0" i="0" u="none" strike="noStrike">
                <a:solidFill>
                  <a:srgbClr val="20313F"/>
                </a:solidFill>
                <a:ea typeface="Gmarket Sans Light"/>
              </a:rPr>
              <a:t>가치</a:t>
            </a:r>
            <a:r>
              <a:rPr lang="en-US" sz="2000" b="0" i="0" u="none" strike="noStrike">
                <a:solidFill>
                  <a:srgbClr val="20313F"/>
                </a:solidFill>
                <a:latin typeface="Gmarket Sans Light"/>
              </a:rPr>
              <a:t> </a:t>
            </a:r>
            <a:r>
              <a:rPr lang="ko-KR" sz="2000" b="0" i="0" u="none" strike="noStrike">
                <a:solidFill>
                  <a:srgbClr val="20313F"/>
                </a:solidFill>
                <a:ea typeface="Gmarket Sans Light"/>
              </a:rPr>
              <a:t>확인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2598400" y="6705600"/>
            <a:ext cx="3962400" cy="4064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l">
              <a:lnSpc>
                <a:spcPct val="99600"/>
              </a:lnSpc>
            </a:pP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발전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방향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598400" y="7315200"/>
            <a:ext cx="3962400" cy="355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en-US" sz="2000" b="0" i="0" u="none" strike="noStrike">
                <a:solidFill>
                  <a:srgbClr val="20313F"/>
                </a:solidFill>
                <a:latin typeface="Gmarket Sans Light"/>
              </a:rPr>
              <a:t>- </a:t>
            </a:r>
            <a:r>
              <a:rPr lang="ko-KR" sz="2000" b="0" i="0" u="none" strike="noStrike">
                <a:solidFill>
                  <a:srgbClr val="20313F"/>
                </a:solidFill>
                <a:ea typeface="Gmarket Sans Light"/>
              </a:rPr>
              <a:t>호국보훈교육의</a:t>
            </a:r>
            <a:r>
              <a:rPr lang="en-US" sz="2000" b="0" i="0" u="none" strike="noStrike">
                <a:solidFill>
                  <a:srgbClr val="20313F"/>
                </a:solidFill>
                <a:latin typeface="Gmarket Sans Light"/>
              </a:rPr>
              <a:t> </a:t>
            </a:r>
            <a:r>
              <a:rPr lang="ko-KR" sz="2000" b="0" i="0" u="none" strike="noStrike">
                <a:solidFill>
                  <a:srgbClr val="20313F"/>
                </a:solidFill>
                <a:ea typeface="Gmarket Sans Light"/>
              </a:rPr>
              <a:t>영역</a:t>
            </a:r>
            <a:r>
              <a:rPr lang="en-US" sz="2000" b="0" i="0" u="none" strike="noStrike">
                <a:solidFill>
                  <a:srgbClr val="20313F"/>
                </a:solidFill>
                <a:latin typeface="Gmarket Sans Light"/>
              </a:rPr>
              <a:t> </a:t>
            </a:r>
            <a:r>
              <a:rPr lang="ko-KR" sz="2000" b="0" i="0" u="none" strike="noStrike">
                <a:solidFill>
                  <a:srgbClr val="20313F"/>
                </a:solidFill>
                <a:ea typeface="Gmarket Sans Light"/>
              </a:rPr>
              <a:t>확대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778000" y="1701800"/>
            <a:ext cx="7112000" cy="1244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주제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선정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9664700" y="4495800"/>
            <a:ext cx="7556500" cy="8128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marL="342900" lvl="0" indent="-342900" algn="l">
              <a:lnSpc>
                <a:spcPct val="107899"/>
              </a:lnSpc>
              <a:buAutoNum type="arabicPeriod"/>
            </a:pPr>
            <a:r>
              <a:rPr lang="ko-KR" sz="4000" b="0" i="0" u="none" strike="noStrike">
                <a:solidFill>
                  <a:srgbClr val="20313F"/>
                </a:solidFill>
                <a:ea typeface="Gmarket Sans Medium"/>
              </a:rPr>
              <a:t>보훈</a:t>
            </a:r>
            <a:r>
              <a:rPr lang="en-US" sz="40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4000" b="0" i="0" u="none" strike="noStrike">
                <a:solidFill>
                  <a:srgbClr val="20313F"/>
                </a:solidFill>
                <a:ea typeface="Gmarket Sans Medium"/>
              </a:rPr>
              <a:t>역량</a:t>
            </a:r>
            <a:r>
              <a:rPr lang="en-US" sz="40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4000" b="0" i="0" u="none" strike="noStrike">
                <a:solidFill>
                  <a:srgbClr val="20313F"/>
                </a:solidFill>
                <a:ea typeface="Gmarket Sans Medium"/>
              </a:rPr>
              <a:t>강화</a:t>
            </a:r>
            <a:r>
              <a:rPr lang="en-US" sz="40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4000" b="0" i="0" u="none" strike="noStrike">
                <a:solidFill>
                  <a:srgbClr val="20313F"/>
                </a:solidFill>
                <a:ea typeface="Gmarket Sans Medium"/>
              </a:rPr>
              <a:t>목적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10800000">
            <a:off x="3594100" y="5880100"/>
            <a:ext cx="698500" cy="800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4700" y="4013200"/>
            <a:ext cx="4533900" cy="4533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3300" y="7175500"/>
            <a:ext cx="2197100" cy="21971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-16200000">
            <a:off x="1003300" y="3187700"/>
            <a:ext cx="2197100" cy="21971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900" y="5791200"/>
            <a:ext cx="990600" cy="9906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1143000" y="3263900"/>
            <a:ext cx="1905000" cy="1981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6000" b="0" i="0" u="none" strike="noStrike">
                <a:solidFill>
                  <a:srgbClr val="FFFFFF"/>
                </a:solidFill>
                <a:ea typeface="Pretendard SemiBold"/>
              </a:rPr>
              <a:t>역사</a:t>
            </a:r>
          </a:p>
          <a:p>
            <a:pPr lvl="0" algn="ctr">
              <a:lnSpc>
                <a:spcPct val="99600"/>
              </a:lnSpc>
            </a:pPr>
            <a:r>
              <a:rPr lang="ko-KR" sz="6000" b="0" i="0" u="none" strike="noStrike">
                <a:solidFill>
                  <a:srgbClr val="FFFFFF"/>
                </a:solidFill>
                <a:ea typeface="Pretendard SemiBold"/>
              </a:rPr>
              <a:t>이해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43000" y="7721600"/>
            <a:ext cx="19050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6000" b="0" i="0" u="none" strike="noStrike">
                <a:solidFill>
                  <a:srgbClr val="FFFFFF"/>
                </a:solidFill>
                <a:latin typeface="Pretendard SemiBold"/>
              </a:rPr>
              <a:t>????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549900" y="4584700"/>
            <a:ext cx="26162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6000" b="0" i="0" u="none" strike="noStrike">
                <a:solidFill>
                  <a:srgbClr val="FFFFFF"/>
                </a:solidFill>
                <a:ea typeface="Pretendard Bold"/>
              </a:rPr>
              <a:t>애국심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775200" y="5549900"/>
            <a:ext cx="40132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6000" b="0" i="0" u="none" strike="noStrike">
                <a:solidFill>
                  <a:srgbClr val="FFFFFF"/>
                </a:solidFill>
                <a:ea typeface="Pretendard Bold"/>
              </a:rPr>
              <a:t>공동체의식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283200" y="6515100"/>
            <a:ext cx="33401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6000" b="0" i="0" u="none" strike="noStrike">
                <a:solidFill>
                  <a:srgbClr val="FFFFFF"/>
                </a:solidFill>
                <a:ea typeface="Pretendard Bold"/>
              </a:rPr>
              <a:t>보훈의식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740900" y="5816600"/>
            <a:ext cx="7556500" cy="7112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l">
              <a:lnSpc>
                <a:spcPct val="107899"/>
              </a:lnSpc>
            </a:pPr>
            <a:r>
              <a:rPr lang="en-US" sz="4000" b="0" i="0" u="none" strike="noStrike">
                <a:solidFill>
                  <a:srgbClr val="20313F"/>
                </a:solidFill>
                <a:latin typeface="Gmarket Sans Medium"/>
              </a:rPr>
              <a:t>2. </a:t>
            </a:r>
            <a:r>
              <a:rPr lang="ko-KR" sz="4000" b="0" i="0" u="none" strike="noStrike">
                <a:solidFill>
                  <a:srgbClr val="20313F"/>
                </a:solidFill>
                <a:ea typeface="Gmarket Sans Medium"/>
              </a:rPr>
              <a:t>교육</a:t>
            </a:r>
            <a:r>
              <a:rPr lang="en-US" sz="40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4000" b="0" i="0" u="none" strike="noStrike">
                <a:solidFill>
                  <a:srgbClr val="20313F"/>
                </a:solidFill>
                <a:ea typeface="Gmarket Sans Medium"/>
              </a:rPr>
              <a:t>현장의</a:t>
            </a:r>
            <a:r>
              <a:rPr lang="en-US" sz="40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4000" b="0" i="0" u="none" strike="noStrike">
                <a:solidFill>
                  <a:srgbClr val="20313F"/>
                </a:solidFill>
                <a:ea typeface="Gmarket Sans Medium"/>
              </a:rPr>
              <a:t>시간적</a:t>
            </a:r>
            <a:r>
              <a:rPr lang="en-US" sz="40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4000" b="0" i="0" u="none" strike="noStrike">
                <a:solidFill>
                  <a:srgbClr val="20313F"/>
                </a:solidFill>
                <a:ea typeface="Gmarket Sans Medium"/>
              </a:rPr>
              <a:t>제약</a:t>
            </a:r>
            <a:r>
              <a:rPr lang="en-US" sz="4000" b="0" i="0" u="none" strike="noStrike">
                <a:solidFill>
                  <a:srgbClr val="20313F"/>
                </a:solidFill>
                <a:latin typeface="Gmarket Sans Medium"/>
              </a:rPr>
              <a:t> 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740900" y="6959600"/>
            <a:ext cx="7556500" cy="7112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l">
              <a:lnSpc>
                <a:spcPct val="107899"/>
              </a:lnSpc>
            </a:pPr>
            <a:r>
              <a:rPr lang="en-US" sz="4000" b="0" i="0" u="none" strike="noStrike">
                <a:solidFill>
                  <a:srgbClr val="20313F"/>
                </a:solidFill>
                <a:latin typeface="Gmarket Sans Medium"/>
              </a:rPr>
              <a:t>3. </a:t>
            </a:r>
            <a:r>
              <a:rPr lang="ko-KR" sz="4000" b="0" i="0" u="none" strike="noStrike">
                <a:solidFill>
                  <a:srgbClr val="20313F"/>
                </a:solidFill>
                <a:ea typeface="Gmarket Sans Medium"/>
              </a:rPr>
              <a:t>초등학생의</a:t>
            </a:r>
            <a:r>
              <a:rPr lang="en-US" sz="40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4000" b="0" i="0" u="none" strike="noStrike">
                <a:solidFill>
                  <a:srgbClr val="20313F"/>
                </a:solidFill>
                <a:ea typeface="Gmarket Sans Medium"/>
              </a:rPr>
              <a:t>수준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8000" y="2921000"/>
            <a:ext cx="6172200" cy="22352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8000" y="5664200"/>
            <a:ext cx="6172200" cy="1447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8000" y="7581900"/>
            <a:ext cx="6172200" cy="21209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6500" y="2921000"/>
            <a:ext cx="571500" cy="863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6500" y="5664200"/>
            <a:ext cx="571500" cy="8636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9200" y="7581900"/>
            <a:ext cx="5715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50200" y="3771900"/>
            <a:ext cx="2082800" cy="5461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86700" y="6108700"/>
            <a:ext cx="2082800" cy="546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48600" y="8369300"/>
            <a:ext cx="2082800" cy="5461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778000" y="1384300"/>
            <a:ext cx="14998700" cy="1244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altLang="en-US" sz="7000" b="0" i="0" u="none" strike="noStrike" dirty="0">
                <a:solidFill>
                  <a:srgbClr val="20313F"/>
                </a:solidFill>
                <a:ea typeface="GangwonEduPower"/>
              </a:rPr>
              <a:t>주제 선정</a:t>
            </a:r>
            <a:endParaRPr lang="ko-KR" sz="7000" b="0" i="0" u="none" strike="noStrike" dirty="0">
              <a:solidFill>
                <a:srgbClr val="20313F"/>
              </a:solidFill>
              <a:ea typeface="GangwonEduPower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1391900" y="3606800"/>
            <a:ext cx="3200400" cy="939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5300" b="0" i="0" u="none" strike="noStrike" dirty="0">
                <a:solidFill>
                  <a:srgbClr val="000000"/>
                </a:solidFill>
                <a:ea typeface="Pretendard Bold"/>
              </a:rPr>
              <a:t>인물의</a:t>
            </a:r>
            <a:r>
              <a:rPr lang="en-US" sz="5300" b="0" i="0" u="none" strike="noStrike" dirty="0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5300" b="0" i="0" u="none" strike="noStrike" dirty="0">
                <a:solidFill>
                  <a:srgbClr val="000000"/>
                </a:solidFill>
                <a:ea typeface="Pretendard Bold"/>
              </a:rPr>
              <a:t>감정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391900" y="5943600"/>
            <a:ext cx="3784600" cy="939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5300" b="0" i="0" u="none" strike="noStrike" dirty="0">
                <a:solidFill>
                  <a:srgbClr val="000000"/>
                </a:solidFill>
                <a:ea typeface="Pretendard Bold"/>
              </a:rPr>
              <a:t>인물의</a:t>
            </a:r>
            <a:r>
              <a:rPr lang="en-US" sz="5300" b="0" i="0" u="none" strike="noStrike" dirty="0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5300" b="0" i="0" u="none" strike="noStrike" dirty="0">
                <a:solidFill>
                  <a:srgbClr val="000000"/>
                </a:solidFill>
                <a:ea typeface="Pretendard Bold"/>
              </a:rPr>
              <a:t>가치관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1391900" y="8204200"/>
            <a:ext cx="5295900" cy="939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sz="5300" b="0" i="0" u="none" strike="noStrike" dirty="0">
                <a:solidFill>
                  <a:srgbClr val="000000"/>
                </a:solidFill>
                <a:ea typeface="Pretendard Bold"/>
              </a:rPr>
              <a:t>학생</a:t>
            </a:r>
            <a:r>
              <a:rPr lang="en-US" sz="5300" b="0" i="0" u="none" strike="noStrike" dirty="0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5300" b="0" i="0" u="none" strike="noStrike" dirty="0">
                <a:solidFill>
                  <a:srgbClr val="000000"/>
                </a:solidFill>
                <a:ea typeface="Pretendard Bold"/>
              </a:rPr>
              <a:t>창작</a:t>
            </a:r>
            <a:r>
              <a:rPr lang="en-US" sz="5300" b="0" i="0" u="none" strike="noStrike" dirty="0">
                <a:solidFill>
                  <a:srgbClr val="000000"/>
                </a:solidFill>
                <a:latin typeface="Pretendard Bold"/>
              </a:rPr>
              <a:t>, </a:t>
            </a:r>
            <a:r>
              <a:rPr lang="ko-KR" sz="5300" b="0" i="0" u="none" strike="noStrike" dirty="0">
                <a:solidFill>
                  <a:srgbClr val="000000"/>
                </a:solidFill>
                <a:ea typeface="Pretendard Bold"/>
              </a:rPr>
              <a:t>참여활동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485900" y="1092200"/>
            <a:ext cx="14998700" cy="1244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역할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분배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1400" y="2844800"/>
            <a:ext cx="8597900" cy="1524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5100" y="2374900"/>
            <a:ext cx="2832100" cy="9144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5245100" y="3314700"/>
            <a:ext cx="74295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070"/>
              </a:lnSpc>
            </a:pP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 -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매체를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활용한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수업의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이론적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지지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확인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70600" y="2514600"/>
            <a:ext cx="12700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200" b="0" i="0" u="none" strike="noStrike" spc="100">
                <a:solidFill>
                  <a:srgbClr val="FFFFFF"/>
                </a:solidFill>
                <a:ea typeface="Pretendard Bold"/>
              </a:rPr>
              <a:t>교사</a:t>
            </a:r>
            <a:r>
              <a:rPr lang="en-US" sz="3200" b="0" i="0" u="none" strike="noStrike" spc="100">
                <a:solidFill>
                  <a:srgbClr val="FFFFFF"/>
                </a:solidFill>
                <a:latin typeface="Pretendard Bold"/>
              </a:rPr>
              <a:t>A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1400" y="5029200"/>
            <a:ext cx="8597900" cy="20447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45100" y="4559300"/>
            <a:ext cx="2857500" cy="9144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5245100" y="5588000"/>
            <a:ext cx="7429500" cy="1028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070"/>
              </a:lnSpc>
            </a:pP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-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매체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선정과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지도안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작성</a:t>
            </a:r>
          </a:p>
          <a:p>
            <a:pPr lvl="0" algn="l">
              <a:lnSpc>
                <a:spcPct val="107070"/>
              </a:lnSpc>
            </a:pP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-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수업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진행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689600" y="4724400"/>
            <a:ext cx="53594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200" b="0" i="0" u="none" strike="noStrike" spc="100">
                <a:solidFill>
                  <a:srgbClr val="FFFFFF"/>
                </a:solidFill>
                <a:ea typeface="Pretendard Bold"/>
              </a:rPr>
              <a:t>교사</a:t>
            </a:r>
            <a:r>
              <a:rPr lang="en-US" sz="3200" b="0" i="0" u="none" strike="noStrike" spc="100">
                <a:solidFill>
                  <a:srgbClr val="FFFFFF"/>
                </a:solidFill>
                <a:latin typeface="Pretendard Bold"/>
              </a:rPr>
              <a:t>B, C, D</a:t>
            </a: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1400" y="7747000"/>
            <a:ext cx="8597900" cy="20447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45100" y="7277100"/>
            <a:ext cx="2857500" cy="914400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5245100" y="8293100"/>
            <a:ext cx="7429500" cy="1028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070"/>
              </a:lnSpc>
            </a:pP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-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수업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결과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수합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및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정리</a:t>
            </a:r>
          </a:p>
          <a:p>
            <a:pPr lvl="0" algn="l">
              <a:lnSpc>
                <a:spcPct val="107070"/>
              </a:lnSpc>
            </a:pP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-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활동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진행과정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확인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880100" y="7429500"/>
            <a:ext cx="16637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200" b="0" i="0" u="none" strike="noStrike" spc="100">
                <a:solidFill>
                  <a:srgbClr val="FFFFFF"/>
                </a:solidFill>
                <a:ea typeface="Pretendard Bold"/>
              </a:rPr>
              <a:t>교사</a:t>
            </a:r>
            <a:r>
              <a:rPr lang="en-US" sz="3200" b="0" i="0" u="none" strike="noStrike" spc="100">
                <a:solidFill>
                  <a:srgbClr val="FFFFFF"/>
                </a:solidFill>
                <a:latin typeface="Pretendard Bold"/>
              </a:rPr>
              <a:t>E, F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972300" y="6057900"/>
            <a:ext cx="52197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3200" b="1" i="0" u="none" strike="noStrike" spc="100">
                <a:solidFill>
                  <a:srgbClr val="000000"/>
                </a:solidFill>
                <a:latin typeface="Pretendard Bold"/>
              </a:rPr>
              <a:t>3·1</a:t>
            </a:r>
            <a:r>
              <a:rPr lang="ko-KR" sz="3200" b="1" i="0" u="none" strike="noStrike" spc="100">
                <a:solidFill>
                  <a:srgbClr val="000000"/>
                </a:solidFill>
                <a:ea typeface="Pretendard Bold"/>
              </a:rPr>
              <a:t>운동</a:t>
            </a:r>
            <a:r>
              <a:rPr lang="en-US" sz="3200" b="1" i="0" u="none" strike="noStrike" spc="100">
                <a:solidFill>
                  <a:srgbClr val="000000"/>
                </a:solidFill>
                <a:latin typeface="Pretendard Bold"/>
              </a:rPr>
              <a:t>, 8·15</a:t>
            </a:r>
            <a:r>
              <a:rPr lang="ko-KR" sz="3200" b="1" i="0" u="none" strike="noStrike" spc="100">
                <a:solidFill>
                  <a:srgbClr val="000000"/>
                </a:solidFill>
                <a:ea typeface="Pretendard Bold"/>
              </a:rPr>
              <a:t>광복</a:t>
            </a:r>
            <a:r>
              <a:rPr lang="en-US" sz="3200" b="1" i="0" u="none" strike="noStrike" spc="100">
                <a:solidFill>
                  <a:srgbClr val="000000"/>
                </a:solidFill>
                <a:latin typeface="Pretendard Bold"/>
              </a:rPr>
              <a:t>, 6·25</a:t>
            </a:r>
            <a:r>
              <a:rPr lang="ko-KR" sz="3200" b="1" i="0" u="none" strike="noStrike" spc="100">
                <a:solidFill>
                  <a:srgbClr val="000000"/>
                </a:solidFill>
                <a:ea typeface="Pretendard Bold"/>
              </a:rPr>
              <a:t>전쟁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778000" y="1612900"/>
            <a:ext cx="14998700" cy="1244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목표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및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기대효과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7200" y="3683000"/>
            <a:ext cx="4711700" cy="5080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l">
              <a:lnSpc>
                <a:spcPct val="107899"/>
              </a:lnSpc>
            </a:pPr>
            <a:r>
              <a:rPr lang="ko-KR" sz="2800" b="0" i="0" u="none" strike="noStrike">
                <a:solidFill>
                  <a:srgbClr val="20313F"/>
                </a:solidFill>
                <a:ea typeface="Gmarket Sans Medium"/>
              </a:rPr>
              <a:t>역사</a:t>
            </a:r>
            <a:r>
              <a:rPr lang="en-US" sz="28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800" b="0" i="0" u="none" strike="noStrike">
                <a:solidFill>
                  <a:srgbClr val="20313F"/>
                </a:solidFill>
                <a:ea typeface="Gmarket Sans Medium"/>
              </a:rPr>
              <a:t>이해</a:t>
            </a:r>
            <a:r>
              <a:rPr lang="en-US" sz="2800" b="0" i="0" u="none" strike="noStrike">
                <a:solidFill>
                  <a:srgbClr val="20313F"/>
                </a:solidFill>
                <a:latin typeface="Gmarket Sans Medium"/>
              </a:rPr>
              <a:t>(</a:t>
            </a:r>
            <a:r>
              <a:rPr lang="ko-KR" sz="2800" b="0" i="0" u="none" strike="noStrike">
                <a:solidFill>
                  <a:srgbClr val="20313F"/>
                </a:solidFill>
                <a:ea typeface="Gmarket Sans Medium"/>
              </a:rPr>
              <a:t>사실</a:t>
            </a:r>
            <a:r>
              <a:rPr lang="en-US" sz="28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800" b="0" i="0" u="none" strike="noStrike">
                <a:solidFill>
                  <a:srgbClr val="20313F"/>
                </a:solidFill>
                <a:ea typeface="Gmarket Sans Medium"/>
              </a:rPr>
              <a:t>전달</a:t>
            </a:r>
            <a:r>
              <a:rPr lang="en-US" sz="2800" b="0" i="0" u="none" strike="noStrike">
                <a:solidFill>
                  <a:srgbClr val="20313F"/>
                </a:solidFill>
                <a:latin typeface="Gmarket Sans Medium"/>
              </a:rPr>
              <a:t>)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12900" y="4445000"/>
            <a:ext cx="4813300" cy="21590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- 3·1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운동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,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광복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, 6·25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전쟁</a:t>
            </a:r>
          </a:p>
          <a:p>
            <a:pPr lvl="0" algn="l">
              <a:lnSpc>
                <a:spcPct val="124499"/>
              </a:lnSpc>
            </a:pPr>
            <a:endParaRPr lang="ko-KR" sz="2300" b="0" i="0" u="none" strike="noStrike">
              <a:solidFill>
                <a:srgbClr val="20313F"/>
              </a:solidFill>
              <a:ea typeface="Gmarket Sans Medium"/>
            </a:endParaRPr>
          </a:p>
          <a:p>
            <a:pPr lvl="0" algn="l">
              <a:lnSpc>
                <a:spcPct val="124499"/>
              </a:lnSpc>
            </a:pP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학생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수준에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맞는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정도의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내용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전달</a:t>
            </a:r>
          </a:p>
          <a:p>
            <a:pPr lvl="0" algn="l">
              <a:lnSpc>
                <a:spcPct val="124499"/>
              </a:lnSpc>
            </a:pPr>
            <a:endParaRPr lang="ko-KR" sz="2300" b="0" i="0" u="none" strike="noStrike">
              <a:solidFill>
                <a:srgbClr val="20313F"/>
              </a:solidFill>
              <a:ea typeface="Gmarket Sans Medium"/>
            </a:endParaRPr>
          </a:p>
          <a:p>
            <a:pPr lvl="0" algn="l">
              <a:lnSpc>
                <a:spcPct val="124499"/>
              </a:lnSpc>
            </a:pP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내용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암기를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주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목적으로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하지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않음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. 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769100" y="3683000"/>
            <a:ext cx="4711700" cy="5080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l">
              <a:lnSpc>
                <a:spcPct val="107899"/>
              </a:lnSpc>
            </a:pPr>
            <a:r>
              <a:rPr lang="ko-KR" sz="2800" b="0" i="0" u="none" strike="noStrike">
                <a:solidFill>
                  <a:srgbClr val="20313F"/>
                </a:solidFill>
                <a:ea typeface="Gmarket Sans Medium"/>
              </a:rPr>
              <a:t>보훈에</a:t>
            </a:r>
            <a:r>
              <a:rPr lang="en-US" sz="28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800" b="0" i="0" u="none" strike="noStrike">
                <a:solidFill>
                  <a:srgbClr val="20313F"/>
                </a:solidFill>
                <a:ea typeface="Gmarket Sans Medium"/>
              </a:rPr>
              <a:t>대한</a:t>
            </a:r>
            <a:r>
              <a:rPr lang="en-US" sz="28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800" b="0" i="0" u="none" strike="noStrike">
                <a:solidFill>
                  <a:srgbClr val="20313F"/>
                </a:solidFill>
                <a:ea typeface="Gmarket Sans Medium"/>
              </a:rPr>
              <a:t>관심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769100" y="4445000"/>
            <a:ext cx="4699000" cy="21590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역사적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사실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속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인물에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관심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갖기</a:t>
            </a:r>
          </a:p>
          <a:p>
            <a:pPr lvl="0" algn="l">
              <a:lnSpc>
                <a:spcPct val="124499"/>
              </a:lnSpc>
            </a:pPr>
            <a:endParaRPr lang="ko-KR" sz="2300" b="0" i="0" u="none" strike="noStrike">
              <a:solidFill>
                <a:srgbClr val="20313F"/>
              </a:solidFill>
              <a:ea typeface="Gmarket Sans Medium"/>
            </a:endParaRPr>
          </a:p>
          <a:p>
            <a:pPr lvl="0" algn="l">
              <a:lnSpc>
                <a:spcPct val="124499"/>
              </a:lnSpc>
            </a:pP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감정과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맥락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,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인물의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선택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이해하기</a:t>
            </a:r>
          </a:p>
          <a:p>
            <a:pPr lvl="0" algn="l">
              <a:lnSpc>
                <a:spcPct val="124499"/>
              </a:lnSpc>
            </a:pPr>
            <a:endParaRPr lang="ko-KR" sz="2300" b="0" i="0" u="none" strike="noStrike">
              <a:solidFill>
                <a:srgbClr val="20313F"/>
              </a:solidFill>
              <a:ea typeface="Gmarket Sans Medium"/>
            </a:endParaRPr>
          </a:p>
          <a:p>
            <a:pPr lvl="0" algn="l">
              <a:lnSpc>
                <a:spcPct val="124499"/>
              </a:lnSpc>
            </a:pP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고마움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표현하기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1912600" y="3683000"/>
            <a:ext cx="4711700" cy="5080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l">
              <a:lnSpc>
                <a:spcPct val="107899"/>
              </a:lnSpc>
            </a:pPr>
            <a:r>
              <a:rPr lang="ko-KR" sz="2800" b="0" i="0" u="none" strike="noStrike">
                <a:solidFill>
                  <a:srgbClr val="20313F"/>
                </a:solidFill>
                <a:ea typeface="Gmarket Sans Medium"/>
              </a:rPr>
              <a:t>애국심</a:t>
            </a:r>
            <a:r>
              <a:rPr lang="en-US" sz="28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800" b="0" i="0" u="none" strike="noStrike">
                <a:solidFill>
                  <a:srgbClr val="20313F"/>
                </a:solidFill>
                <a:ea typeface="Gmarket Sans Medium"/>
              </a:rPr>
              <a:t>형성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1912600" y="4445000"/>
            <a:ext cx="4699000" cy="1282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나라사랑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가치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내면화</a:t>
            </a:r>
          </a:p>
          <a:p>
            <a:pPr lvl="0" algn="l">
              <a:lnSpc>
                <a:spcPct val="124499"/>
              </a:lnSpc>
            </a:pPr>
            <a:endParaRPr lang="ko-KR" sz="2300" b="0" i="0" u="none" strike="noStrike">
              <a:solidFill>
                <a:srgbClr val="20313F"/>
              </a:solidFill>
              <a:ea typeface="Gmarket Sans Medium"/>
            </a:endParaRPr>
          </a:p>
          <a:p>
            <a:pPr lvl="0" algn="l">
              <a:lnSpc>
                <a:spcPct val="124499"/>
              </a:lnSpc>
            </a:pP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스스로의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삶과</a:t>
            </a:r>
            <a:r>
              <a:rPr lang="en-US" sz="23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300" b="0" i="0" u="none" strike="noStrike">
                <a:solidFill>
                  <a:srgbClr val="20313F"/>
                </a:solidFill>
                <a:ea typeface="Gmarket Sans Medium"/>
              </a:rPr>
              <a:t>관련짓기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3225800"/>
            <a:ext cx="4902200" cy="58420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2032000" y="4876800"/>
            <a:ext cx="4318000" cy="3517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32800"/>
              </a:lnSpc>
            </a:pP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영화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: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태극기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휘날리며</a:t>
            </a:r>
          </a:p>
          <a:p>
            <a:pPr lvl="0" algn="ctr">
              <a:lnSpc>
                <a:spcPct val="132800"/>
              </a:lnSpc>
            </a:pPr>
            <a:endParaRPr lang="ko-KR" sz="2200" b="0" i="0" u="none" strike="noStrike">
              <a:solidFill>
                <a:srgbClr val="20313F"/>
              </a:solidFill>
              <a:ea typeface="Gmarket Sans Medium"/>
            </a:endParaRPr>
          </a:p>
          <a:p>
            <a:pPr lvl="0" algn="ctr">
              <a:lnSpc>
                <a:spcPct val="132800"/>
              </a:lnSpc>
            </a:pP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내용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정리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및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역할극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진행</a:t>
            </a:r>
          </a:p>
          <a:p>
            <a:pPr lvl="0" algn="ctr">
              <a:lnSpc>
                <a:spcPct val="132800"/>
              </a:lnSpc>
            </a:pPr>
            <a:endParaRPr lang="ko-KR" sz="2200" b="0" i="0" u="none" strike="noStrike">
              <a:solidFill>
                <a:srgbClr val="20313F"/>
              </a:solidFill>
              <a:ea typeface="Gmarket Sans Medium"/>
            </a:endParaRPr>
          </a:p>
          <a:p>
            <a:pPr lvl="0" algn="ctr">
              <a:lnSpc>
                <a:spcPct val="132800"/>
              </a:lnSpc>
            </a:pP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역할극을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통한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감정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분석</a:t>
            </a:r>
          </a:p>
          <a:p>
            <a:pPr lvl="0" algn="ctr">
              <a:lnSpc>
                <a:spcPct val="132800"/>
              </a:lnSpc>
            </a:pP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'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그들은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어떤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마음이었을까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?'</a:t>
            </a:r>
          </a:p>
          <a:p>
            <a:pPr lvl="0" algn="ctr">
              <a:lnSpc>
                <a:spcPct val="132800"/>
              </a:lnSpc>
            </a:pPr>
            <a:endParaRPr lang="en-US" sz="2200" b="0" i="0" u="none" strike="noStrike">
              <a:solidFill>
                <a:srgbClr val="20313F"/>
              </a:solidFill>
              <a:latin typeface="Gmarket Sans Medium"/>
            </a:endParaRPr>
          </a:p>
          <a:p>
            <a:pPr lvl="0" algn="ctr">
              <a:lnSpc>
                <a:spcPct val="132800"/>
              </a:lnSpc>
            </a:pP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-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현대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사회의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평화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실천과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연계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044700" y="3848100"/>
            <a:ext cx="43180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3000" b="0" i="0" u="none" strike="noStrike">
                <a:solidFill>
                  <a:srgbClr val="20313F"/>
                </a:solidFill>
                <a:ea typeface="Gmarket Sans Medium"/>
              </a:rPr>
              <a:t>영화</a:t>
            </a:r>
            <a:r>
              <a:rPr lang="en-US" sz="30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3000" b="0" i="0" u="none" strike="noStrike">
                <a:solidFill>
                  <a:srgbClr val="20313F"/>
                </a:solidFill>
                <a:ea typeface="Gmarket Sans Medium"/>
              </a:rPr>
              <a:t>활용</a:t>
            </a:r>
            <a:r>
              <a:rPr lang="en-US" sz="30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3000" b="0" i="0" u="none" strike="noStrike">
                <a:solidFill>
                  <a:srgbClr val="20313F"/>
                </a:solidFill>
                <a:ea typeface="Gmarket Sans Medium"/>
              </a:rPr>
              <a:t>수업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2900" y="3225800"/>
            <a:ext cx="4902200" cy="5842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09400" y="3225800"/>
            <a:ext cx="4902200" cy="58420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1778000" y="1384300"/>
            <a:ext cx="14998700" cy="1244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수업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구성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035800" y="4876800"/>
            <a:ext cx="4318000" cy="3962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32800"/>
              </a:lnSpc>
            </a:pP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동화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: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그날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아이가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있었다</a:t>
            </a:r>
          </a:p>
          <a:p>
            <a:pPr lvl="0" algn="ctr">
              <a:lnSpc>
                <a:spcPct val="132800"/>
              </a:lnSpc>
            </a:pPr>
            <a:endParaRPr lang="ko-KR" sz="2200" b="0" i="0" u="none" strike="noStrike">
              <a:solidFill>
                <a:srgbClr val="20313F"/>
              </a:solidFill>
              <a:ea typeface="Gmarket Sans Medium"/>
            </a:endParaRPr>
          </a:p>
          <a:p>
            <a:pPr lvl="0" algn="ctr">
              <a:lnSpc>
                <a:spcPct val="132800"/>
              </a:lnSpc>
            </a:pP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- 3·1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운동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과정에서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'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아이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'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의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역할</a:t>
            </a:r>
          </a:p>
          <a:p>
            <a:pPr lvl="0" algn="ctr">
              <a:lnSpc>
                <a:spcPct val="132800"/>
              </a:lnSpc>
            </a:pPr>
            <a:endParaRPr lang="ko-KR" sz="2200" b="0" i="0" u="none" strike="noStrike">
              <a:solidFill>
                <a:srgbClr val="20313F"/>
              </a:solidFill>
              <a:ea typeface="Gmarket Sans Medium"/>
            </a:endParaRPr>
          </a:p>
          <a:p>
            <a:pPr lvl="0" algn="ctr">
              <a:lnSpc>
                <a:spcPct val="132800"/>
              </a:lnSpc>
            </a:pP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갈등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상황에서의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선택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토론하기</a:t>
            </a:r>
          </a:p>
          <a:p>
            <a:pPr lvl="0" algn="ctr">
              <a:lnSpc>
                <a:spcPct val="132800"/>
              </a:lnSpc>
            </a:pP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앞잡이와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독립운동가</a:t>
            </a:r>
          </a:p>
          <a:p>
            <a:pPr lvl="0" algn="ctr">
              <a:lnSpc>
                <a:spcPct val="132800"/>
              </a:lnSpc>
            </a:pPr>
            <a:endParaRPr lang="ko-KR" sz="2200" b="0" i="0" u="none" strike="noStrike">
              <a:solidFill>
                <a:srgbClr val="20313F"/>
              </a:solidFill>
              <a:ea typeface="Gmarket Sans Medium"/>
            </a:endParaRPr>
          </a:p>
          <a:p>
            <a:pPr lvl="0" algn="ctr">
              <a:lnSpc>
                <a:spcPct val="132800"/>
              </a:lnSpc>
            </a:pP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광복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상상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활동을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통한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 </a:t>
            </a:r>
          </a:p>
          <a:p>
            <a:pPr lvl="0" algn="ctr">
              <a:lnSpc>
                <a:spcPct val="132800"/>
              </a:lnSpc>
            </a:pP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역사의식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계승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,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감정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강조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048500" y="3848100"/>
            <a:ext cx="43180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3000" b="0" i="0" u="none" strike="noStrike">
                <a:solidFill>
                  <a:srgbClr val="20313F"/>
                </a:solidFill>
                <a:ea typeface="Gmarket Sans Medium"/>
              </a:rPr>
              <a:t>동화</a:t>
            </a:r>
            <a:r>
              <a:rPr lang="en-US" sz="30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3000" b="0" i="0" u="none" strike="noStrike">
                <a:solidFill>
                  <a:srgbClr val="20313F"/>
                </a:solidFill>
                <a:ea typeface="Gmarket Sans Medium"/>
              </a:rPr>
              <a:t>활용</a:t>
            </a:r>
            <a:r>
              <a:rPr lang="en-US" sz="30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3000" b="0" i="0" u="none" strike="noStrike">
                <a:solidFill>
                  <a:srgbClr val="20313F"/>
                </a:solidFill>
                <a:ea typeface="Gmarket Sans Medium"/>
              </a:rPr>
              <a:t>수업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2065000" y="4876800"/>
            <a:ext cx="4318000" cy="3962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32800"/>
              </a:lnSpc>
            </a:pP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동시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: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삼월과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 err="1">
                <a:solidFill>
                  <a:srgbClr val="20313F"/>
                </a:solidFill>
                <a:ea typeface="Gmarket Sans Medium"/>
              </a:rPr>
              <a:t>그분네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.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해방의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날</a:t>
            </a:r>
          </a:p>
          <a:p>
            <a:pPr lvl="0" algn="ctr">
              <a:lnSpc>
                <a:spcPct val="132800"/>
              </a:lnSpc>
            </a:pPr>
            <a:endParaRPr lang="ko-KR" sz="2200" b="0" i="0" u="none" strike="noStrike" dirty="0">
              <a:solidFill>
                <a:srgbClr val="20313F"/>
              </a:solidFill>
              <a:ea typeface="Gmarket Sans Medium"/>
            </a:endParaRPr>
          </a:p>
          <a:p>
            <a:pPr lvl="0" algn="ctr">
              <a:lnSpc>
                <a:spcPct val="132800"/>
              </a:lnSpc>
            </a:pP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시의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배경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(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역사적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사실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)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알아보기</a:t>
            </a:r>
          </a:p>
          <a:p>
            <a:pPr lvl="0" algn="ctr">
              <a:lnSpc>
                <a:spcPct val="132800"/>
              </a:lnSpc>
            </a:pPr>
            <a:endParaRPr lang="ko-KR" sz="2200" b="0" i="0" u="none" strike="noStrike" dirty="0">
              <a:solidFill>
                <a:srgbClr val="20313F"/>
              </a:solidFill>
              <a:ea typeface="Gmarket Sans Medium"/>
            </a:endParaRPr>
          </a:p>
          <a:p>
            <a:pPr lvl="0" algn="ctr">
              <a:lnSpc>
                <a:spcPct val="132800"/>
              </a:lnSpc>
            </a:pP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해방의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기쁨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, </a:t>
            </a:r>
          </a:p>
          <a:p>
            <a:pPr lvl="0" algn="ctr">
              <a:lnSpc>
                <a:spcPct val="132800"/>
              </a:lnSpc>
            </a:pP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현재에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맞게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시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창작하기</a:t>
            </a:r>
          </a:p>
          <a:p>
            <a:pPr lvl="0" algn="ctr">
              <a:lnSpc>
                <a:spcPct val="132800"/>
              </a:lnSpc>
            </a:pPr>
            <a:endParaRPr lang="ko-KR" sz="2200" b="0" i="0" u="none" strike="noStrike" dirty="0">
              <a:solidFill>
                <a:srgbClr val="20313F"/>
              </a:solidFill>
              <a:ea typeface="Gmarket Sans Medium"/>
            </a:endParaRPr>
          </a:p>
          <a:p>
            <a:pPr lvl="0" algn="ctr">
              <a:lnSpc>
                <a:spcPct val="132800"/>
              </a:lnSpc>
            </a:pP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독립에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대한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간절함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등</a:t>
            </a:r>
          </a:p>
          <a:p>
            <a:pPr lvl="0" algn="ctr">
              <a:lnSpc>
                <a:spcPct val="132800"/>
              </a:lnSpc>
            </a:pP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감정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강조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077700" y="3848100"/>
            <a:ext cx="43180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3000" b="0" i="0" u="none" strike="noStrike">
                <a:solidFill>
                  <a:srgbClr val="20313F"/>
                </a:solidFill>
                <a:ea typeface="Gmarket Sans Medium"/>
              </a:rPr>
              <a:t>동시</a:t>
            </a:r>
            <a:r>
              <a:rPr lang="en-US" sz="30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3000" b="0" i="0" u="none" strike="noStrike">
                <a:solidFill>
                  <a:srgbClr val="20313F"/>
                </a:solidFill>
                <a:ea typeface="Gmarket Sans Medium"/>
              </a:rPr>
              <a:t>활용</a:t>
            </a:r>
            <a:r>
              <a:rPr lang="en-US" sz="30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3000" b="0" i="0" u="none" strike="noStrike">
                <a:solidFill>
                  <a:srgbClr val="20313F"/>
                </a:solidFill>
                <a:ea typeface="Gmarket Sans Medium"/>
              </a:rPr>
              <a:t>수업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778000" y="1384300"/>
            <a:ext cx="14998700" cy="1244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수업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결과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0415" y="2933700"/>
            <a:ext cx="7058025" cy="534352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46222" y="2933700"/>
            <a:ext cx="7172325" cy="53625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3100" y="2768600"/>
            <a:ext cx="6172200" cy="52705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778000" y="1384300"/>
            <a:ext cx="14998700" cy="1244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수업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결과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925" y="2768600"/>
            <a:ext cx="4552950" cy="612457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72800" y="4305300"/>
            <a:ext cx="6000750" cy="49625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100" y="2895600"/>
            <a:ext cx="4038600" cy="3683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06000" y="2895600"/>
            <a:ext cx="3632200" cy="48006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1778000" y="1384300"/>
            <a:ext cx="14998700" cy="1244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수업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결과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8400" y="2908300"/>
            <a:ext cx="3505200" cy="470535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4100" y="5741987"/>
            <a:ext cx="4953000" cy="374332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728700" y="2879725"/>
            <a:ext cx="3533775" cy="47625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778000" y="1384300"/>
            <a:ext cx="14998700" cy="1244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수업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결과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1: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정서적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몰입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증가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8300" y="3327400"/>
            <a:ext cx="279400" cy="2667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8300" y="3873500"/>
            <a:ext cx="279400" cy="2667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8300" y="4356100"/>
            <a:ext cx="279400" cy="2667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1778000" y="3175000"/>
            <a:ext cx="8559800" cy="1651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6695"/>
              </a:lnSpc>
            </a:pP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 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진짜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내가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해방을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맞이한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것처럼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울컥했다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.  </a:t>
            </a:r>
          </a:p>
          <a:p>
            <a:pPr lvl="0" algn="l">
              <a:lnSpc>
                <a:spcPct val="96695"/>
              </a:lnSpc>
            </a:pP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 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너무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슬프고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속상했다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.</a:t>
            </a:r>
          </a:p>
          <a:p>
            <a:pPr lvl="0" algn="l">
              <a:lnSpc>
                <a:spcPct val="96695"/>
              </a:lnSpc>
            </a:pP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 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나라면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도저히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못했을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것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같다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778000" y="5702300"/>
            <a:ext cx="7162800" cy="1143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6695"/>
              </a:lnSpc>
            </a:pP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매체의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강점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-</a:t>
            </a:r>
          </a:p>
          <a:p>
            <a:pPr lvl="0" algn="l">
              <a:lnSpc>
                <a:spcPct val="96695"/>
              </a:lnSpc>
            </a:pP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상황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,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감정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,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서사의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 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생생한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전달이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가능함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778000" y="7708900"/>
            <a:ext cx="9385300" cy="1143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6695"/>
              </a:lnSpc>
            </a:pP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사건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전달식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수업과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다르게</a:t>
            </a:r>
          </a:p>
          <a:p>
            <a:pPr lvl="0" algn="l">
              <a:lnSpc>
                <a:spcPct val="96695"/>
              </a:lnSpc>
            </a:pP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등장인물과의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정서적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동일시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효과가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있는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것으로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보임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778000" y="1384300"/>
            <a:ext cx="14998700" cy="1244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수업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결과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2: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감정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,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맥락에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대한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이해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78000" y="5702300"/>
            <a:ext cx="10515600" cy="1143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6695"/>
              </a:lnSpc>
            </a:pP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독립운동가의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희생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,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전쟁의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참혹함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,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해방의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의미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등의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'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사실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'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을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인물의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삶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,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감정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,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선택과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함께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이해함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778000" y="7620000"/>
            <a:ext cx="11417300" cy="1143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6695"/>
              </a:lnSpc>
            </a:pP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매체의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역할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- </a:t>
            </a:r>
          </a:p>
          <a:p>
            <a:pPr lvl="0" algn="l">
              <a:lnSpc>
                <a:spcPct val="96695"/>
              </a:lnSpc>
            </a:pP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역사적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맥락에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감정적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,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인간적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의미를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더해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깊은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이해를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도움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.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8300" y="3327400"/>
            <a:ext cx="279400" cy="2667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8300" y="3873500"/>
            <a:ext cx="279400" cy="266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8300" y="4356100"/>
            <a:ext cx="279400" cy="2667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1778000" y="3175000"/>
            <a:ext cx="8559800" cy="1651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6695"/>
              </a:lnSpc>
            </a:pP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 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독립운동가의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희생이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있어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감사한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마음을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느꼈다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. </a:t>
            </a:r>
          </a:p>
          <a:p>
            <a:pPr lvl="0" algn="l">
              <a:lnSpc>
                <a:spcPct val="96695"/>
              </a:lnSpc>
            </a:pP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 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군인분들이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돌아가시면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너무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슬프고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속상했다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.</a:t>
            </a:r>
          </a:p>
          <a:p>
            <a:pPr lvl="0" algn="l">
              <a:lnSpc>
                <a:spcPct val="96695"/>
              </a:lnSpc>
            </a:pP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  6·25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때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어땠을지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생각하니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~ 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778000" y="1384300"/>
            <a:ext cx="14998700" cy="1244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수업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결과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3: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가치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판단을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통한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내면화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78000" y="5969000"/>
            <a:ext cx="11074400" cy="622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6695"/>
              </a:lnSpc>
            </a:pP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사실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,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가치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주입보다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스스로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판단할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있는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상황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제공이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용이함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778000" y="7620000"/>
            <a:ext cx="11417300" cy="1143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6695"/>
              </a:lnSpc>
            </a:pP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매체의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역할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- </a:t>
            </a:r>
          </a:p>
          <a:p>
            <a:pPr lvl="0" algn="l">
              <a:lnSpc>
                <a:spcPct val="96695"/>
              </a:lnSpc>
            </a:pP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당시의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상황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체험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및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가치교육의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자연스러운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스며듦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8300" y="3327400"/>
            <a:ext cx="279400" cy="2667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8300" y="3873500"/>
            <a:ext cx="279400" cy="266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8300" y="4356100"/>
            <a:ext cx="279400" cy="2667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1778000" y="3175000"/>
            <a:ext cx="8559800" cy="1651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6695"/>
              </a:lnSpc>
            </a:pP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 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나라면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못했을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것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같다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(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자기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투사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,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간접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경험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).</a:t>
            </a:r>
          </a:p>
          <a:p>
            <a:pPr lvl="0" algn="l">
              <a:lnSpc>
                <a:spcPct val="96695"/>
              </a:lnSpc>
            </a:pP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 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등장인물도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무서웠을지도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몰라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(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타인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이해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).</a:t>
            </a:r>
          </a:p>
          <a:p>
            <a:pPr lvl="0" algn="l">
              <a:lnSpc>
                <a:spcPct val="96695"/>
              </a:lnSpc>
            </a:pP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 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그들에게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감사해야겠다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,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자랑스럽다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(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태도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3500" b="0" i="0" u="none" strike="noStrike" spc="-200">
                <a:solidFill>
                  <a:srgbClr val="515050"/>
                </a:solidFill>
                <a:ea typeface="NanumSquareRoundOTF Bold"/>
              </a:rPr>
              <a:t>형성</a:t>
            </a:r>
            <a:r>
              <a:rPr lang="en-US" sz="3500" b="0" i="0" u="none" strike="noStrike" spc="-200">
                <a:solidFill>
                  <a:srgbClr val="515050"/>
                </a:solidFill>
                <a:latin typeface="NanumSquareRoundOTF Bold"/>
              </a:rPr>
              <a:t>). 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778000" y="1701800"/>
            <a:ext cx="7112000" cy="1244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결론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10800000">
            <a:off x="7835900" y="5664200"/>
            <a:ext cx="698500" cy="800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9200" y="3797300"/>
            <a:ext cx="4533900" cy="45339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5100" y="6959600"/>
            <a:ext cx="2197100" cy="21971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-16200000">
            <a:off x="5245100" y="2971800"/>
            <a:ext cx="2197100" cy="21971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54700" y="5575300"/>
            <a:ext cx="990600" cy="9906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5384800" y="3048000"/>
            <a:ext cx="1905000" cy="1981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6000" b="0" i="0" u="none" strike="noStrike">
                <a:solidFill>
                  <a:srgbClr val="FFFFFF"/>
                </a:solidFill>
                <a:ea typeface="Pretendard SemiBold"/>
              </a:rPr>
              <a:t>역사</a:t>
            </a:r>
          </a:p>
          <a:p>
            <a:pPr lvl="0" algn="ctr">
              <a:lnSpc>
                <a:spcPct val="99600"/>
              </a:lnSpc>
            </a:pPr>
            <a:r>
              <a:rPr lang="ko-KR" sz="6000" b="0" i="0" u="none" strike="noStrike">
                <a:solidFill>
                  <a:srgbClr val="FFFFFF"/>
                </a:solidFill>
                <a:ea typeface="Pretendard SemiBold"/>
              </a:rPr>
              <a:t>이해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384800" y="7505700"/>
            <a:ext cx="19050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6000" b="0" i="0" u="none" strike="noStrike">
                <a:solidFill>
                  <a:srgbClr val="FFFFFF"/>
                </a:solidFill>
                <a:latin typeface="Pretendard SemiBold"/>
              </a:rPr>
              <a:t>????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791700" y="4368800"/>
            <a:ext cx="26162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6000" b="0" i="0" u="none" strike="noStrike">
                <a:solidFill>
                  <a:srgbClr val="FFFFFF"/>
                </a:solidFill>
                <a:ea typeface="Pretendard Bold"/>
              </a:rPr>
              <a:t>애국심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017000" y="5334000"/>
            <a:ext cx="40132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6000" b="0" i="0" u="none" strike="noStrike">
                <a:solidFill>
                  <a:srgbClr val="FFFFFF"/>
                </a:solidFill>
                <a:ea typeface="Pretendard Bold"/>
              </a:rPr>
              <a:t>공동체의식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525000" y="6299200"/>
            <a:ext cx="33401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6000" b="0" i="0" u="none" strike="noStrike">
                <a:solidFill>
                  <a:srgbClr val="FFFFFF"/>
                </a:solidFill>
                <a:ea typeface="Pretendard Bold"/>
              </a:rPr>
              <a:t>보훈의식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778000" y="1701800"/>
            <a:ext cx="7112000" cy="1244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결론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-10800000">
            <a:off x="3987800" y="4051300"/>
            <a:ext cx="698500" cy="800100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0" y="3352800"/>
            <a:ext cx="2197100" cy="21971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663700" y="3898900"/>
            <a:ext cx="19050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6000" b="0" i="0" u="none" strike="noStrike">
                <a:solidFill>
                  <a:srgbClr val="FFFFFF"/>
                </a:solidFill>
                <a:latin typeface="Pretendard SemiBold"/>
              </a:rPr>
              <a:t>????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686300" y="5080000"/>
            <a:ext cx="11099800" cy="2717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6695"/>
              </a:lnSpc>
            </a:pPr>
            <a:r>
              <a:rPr lang="ko-KR" sz="4200" b="1" i="0" u="none" strike="noStrike" spc="-300" dirty="0">
                <a:solidFill>
                  <a:srgbClr val="515050"/>
                </a:solidFill>
                <a:ea typeface="NanumSquareRoundOTF Bold"/>
              </a:rPr>
              <a:t>공감</a:t>
            </a:r>
            <a:r>
              <a:rPr lang="en-US" sz="4200" b="1" i="0" u="none" strike="noStrike" spc="-300" dirty="0">
                <a:solidFill>
                  <a:srgbClr val="515050"/>
                </a:solidFill>
                <a:latin typeface="NanumSquareRoundOTF Bold"/>
              </a:rPr>
              <a:t> &gt; </a:t>
            </a:r>
            <a:r>
              <a:rPr lang="ko-KR" sz="4200" b="1" i="0" u="none" strike="noStrike" spc="-300" dirty="0">
                <a:solidFill>
                  <a:srgbClr val="515050"/>
                </a:solidFill>
                <a:ea typeface="NanumSquareRoundOTF Bold"/>
              </a:rPr>
              <a:t>몰입</a:t>
            </a:r>
            <a:r>
              <a:rPr lang="en-US" sz="4200" b="1" i="0" u="none" strike="noStrike" spc="-300" dirty="0">
                <a:solidFill>
                  <a:srgbClr val="515050"/>
                </a:solidFill>
                <a:latin typeface="NanumSquareRoundOTF Bold"/>
              </a:rPr>
              <a:t> &gt; </a:t>
            </a:r>
            <a:r>
              <a:rPr lang="ko-KR" sz="4200" b="1" i="0" u="none" strike="noStrike" spc="-300" dirty="0">
                <a:solidFill>
                  <a:srgbClr val="515050"/>
                </a:solidFill>
                <a:ea typeface="NanumSquareRoundOTF Bold"/>
              </a:rPr>
              <a:t>이해</a:t>
            </a:r>
            <a:r>
              <a:rPr lang="en-US" sz="4200" b="1" i="0" u="none" strike="noStrike" spc="-300" dirty="0">
                <a:solidFill>
                  <a:srgbClr val="515050"/>
                </a:solidFill>
                <a:latin typeface="NanumSquareRoundOTF Bold"/>
              </a:rPr>
              <a:t> &gt; </a:t>
            </a:r>
            <a:r>
              <a:rPr lang="ko-KR" sz="4200" b="1" i="0" u="none" strike="noStrike" spc="-300" dirty="0">
                <a:solidFill>
                  <a:srgbClr val="515050"/>
                </a:solidFill>
                <a:ea typeface="NanumSquareRoundOTF Bold"/>
              </a:rPr>
              <a:t>내면화의</a:t>
            </a:r>
            <a:r>
              <a:rPr lang="en-US" sz="4200" b="1" i="0" u="none" strike="noStrike" spc="-300" dirty="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4200" b="1" i="0" u="none" strike="noStrike" spc="-300" dirty="0">
                <a:solidFill>
                  <a:srgbClr val="515050"/>
                </a:solidFill>
                <a:ea typeface="NanumSquareRoundOTF Bold"/>
              </a:rPr>
              <a:t>과정</a:t>
            </a:r>
            <a:r>
              <a:rPr lang="en-US" sz="4200" b="1" i="0" u="none" strike="noStrike" spc="-300" dirty="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4200" b="1" i="0" u="none" strike="noStrike" spc="-300" dirty="0">
                <a:solidFill>
                  <a:srgbClr val="515050"/>
                </a:solidFill>
                <a:ea typeface="NanumSquareRoundOTF Bold"/>
              </a:rPr>
              <a:t>역할</a:t>
            </a:r>
            <a:r>
              <a:rPr lang="en-US" sz="4200" b="1" i="0" u="none" strike="noStrike" spc="-300" dirty="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4200" b="1" i="0" u="none" strike="noStrike" spc="-300" dirty="0">
                <a:solidFill>
                  <a:srgbClr val="515050"/>
                </a:solidFill>
                <a:ea typeface="NanumSquareRoundOTF Bold"/>
              </a:rPr>
              <a:t>수행</a:t>
            </a:r>
          </a:p>
          <a:p>
            <a:pPr marL="342900" lvl="0" indent="-342900" algn="l">
              <a:lnSpc>
                <a:spcPct val="96695"/>
              </a:lnSpc>
              <a:buAutoNum type="arabicPeriod"/>
            </a:pPr>
            <a:r>
              <a:rPr lang="ko-KR" sz="4000" b="0" i="0" u="none" strike="noStrike" spc="-300" dirty="0">
                <a:solidFill>
                  <a:srgbClr val="515050"/>
                </a:solidFill>
                <a:ea typeface="NanumSquareRoundOTF Bold"/>
              </a:rPr>
              <a:t>감정적</a:t>
            </a:r>
            <a:r>
              <a:rPr lang="en-US" sz="4000" b="0" i="0" u="none" strike="noStrike" spc="-300" dirty="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4000" b="0" i="0" u="none" strike="noStrike" spc="-300" dirty="0">
                <a:solidFill>
                  <a:srgbClr val="515050"/>
                </a:solidFill>
                <a:ea typeface="NanumSquareRoundOTF Bold"/>
              </a:rPr>
              <a:t>몰입</a:t>
            </a:r>
            <a:r>
              <a:rPr lang="en-US" altLang="ko-KR" sz="4000" spc="-300" dirty="0">
                <a:solidFill>
                  <a:srgbClr val="515050"/>
                </a:solidFill>
                <a:ea typeface="NanumSquareRoundOTF Bold"/>
              </a:rPr>
              <a:t> </a:t>
            </a:r>
            <a:r>
              <a:rPr lang="ko-KR" altLang="en-US" sz="4000" spc="-300" dirty="0">
                <a:solidFill>
                  <a:srgbClr val="515050"/>
                </a:solidFill>
                <a:ea typeface="NanumSquareRoundOTF Bold"/>
              </a:rPr>
              <a:t>유도</a:t>
            </a:r>
            <a:endParaRPr lang="ko-KR" sz="4000" b="0" i="0" u="none" strike="noStrike" spc="-300" dirty="0">
              <a:solidFill>
                <a:srgbClr val="515050"/>
              </a:solidFill>
              <a:ea typeface="NanumSquareRoundOTF Bold"/>
            </a:endParaRPr>
          </a:p>
          <a:p>
            <a:pPr marL="342900" lvl="0" indent="-342900" algn="l">
              <a:lnSpc>
                <a:spcPct val="96695"/>
              </a:lnSpc>
              <a:buAutoNum type="arabicPeriod"/>
            </a:pPr>
            <a:r>
              <a:rPr lang="ko-KR" sz="4000" b="0" i="0" u="none" strike="noStrike" spc="-300" dirty="0">
                <a:solidFill>
                  <a:srgbClr val="515050"/>
                </a:solidFill>
                <a:ea typeface="NanumSquareRoundOTF Bold"/>
              </a:rPr>
              <a:t>역사적</a:t>
            </a:r>
            <a:r>
              <a:rPr lang="en-US" sz="4000" b="0" i="0" u="none" strike="noStrike" spc="-300" dirty="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4000" b="0" i="0" u="none" strike="noStrike" spc="-300" dirty="0">
                <a:solidFill>
                  <a:srgbClr val="515050"/>
                </a:solidFill>
                <a:ea typeface="NanumSquareRoundOTF Bold"/>
              </a:rPr>
              <a:t>맥락</a:t>
            </a:r>
            <a:r>
              <a:rPr lang="en-US" sz="4000" b="0" i="0" u="none" strike="noStrike" spc="-300" dirty="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4000" b="0" i="0" u="none" strike="noStrike" spc="-300" dirty="0">
                <a:solidFill>
                  <a:srgbClr val="515050"/>
                </a:solidFill>
                <a:ea typeface="NanumSquareRoundOTF Bold"/>
              </a:rPr>
              <a:t>이해</a:t>
            </a:r>
          </a:p>
          <a:p>
            <a:pPr marL="342900" lvl="0" indent="-342900" algn="l">
              <a:lnSpc>
                <a:spcPct val="96695"/>
              </a:lnSpc>
              <a:buAutoNum type="arabicPeriod"/>
            </a:pPr>
            <a:r>
              <a:rPr lang="ko-KR" sz="4000" b="0" i="0" u="none" strike="noStrike" spc="-300" dirty="0">
                <a:solidFill>
                  <a:srgbClr val="515050"/>
                </a:solidFill>
                <a:ea typeface="NanumSquareRoundOTF Bold"/>
              </a:rPr>
              <a:t>가치판단</a:t>
            </a:r>
            <a:r>
              <a:rPr lang="en-US" sz="4000" b="0" i="0" u="none" strike="noStrike" spc="-300" dirty="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4000" b="0" i="0" u="none" strike="noStrike" spc="-300" dirty="0">
                <a:solidFill>
                  <a:srgbClr val="515050"/>
                </a:solidFill>
                <a:ea typeface="NanumSquareRoundOTF Bold"/>
              </a:rPr>
              <a:t>및</a:t>
            </a:r>
            <a:r>
              <a:rPr lang="en-US" sz="4000" b="0" i="0" u="none" strike="noStrike" spc="-300" dirty="0">
                <a:solidFill>
                  <a:srgbClr val="515050"/>
                </a:solidFill>
                <a:latin typeface="NanumSquareRoundOTF Bold"/>
              </a:rPr>
              <a:t> </a:t>
            </a:r>
            <a:r>
              <a:rPr lang="ko-KR" sz="4000" b="0" i="0" u="none" strike="noStrike" spc="-300" dirty="0">
                <a:solidFill>
                  <a:srgbClr val="515050"/>
                </a:solidFill>
                <a:ea typeface="NanumSquareRoundOTF Bold"/>
              </a:rPr>
              <a:t>성찰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49800" y="3911600"/>
            <a:ext cx="5803900" cy="914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6000" b="0" i="0" u="none" strike="noStrike">
                <a:solidFill>
                  <a:srgbClr val="000000"/>
                </a:solidFill>
                <a:ea typeface="Pretendard SemiBold"/>
              </a:rPr>
              <a:t>매체를</a:t>
            </a:r>
            <a:r>
              <a:rPr lang="en-US" sz="6000" b="0" i="0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>
                <a:solidFill>
                  <a:srgbClr val="000000"/>
                </a:solidFill>
                <a:ea typeface="Pretendard SemiBold"/>
              </a:rPr>
              <a:t>활용한</a:t>
            </a:r>
            <a:r>
              <a:rPr lang="en-US" sz="6000" b="0" i="0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>
                <a:solidFill>
                  <a:srgbClr val="000000"/>
                </a:solidFill>
                <a:ea typeface="Pretendard SemiBold"/>
              </a:rPr>
              <a:t>수업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778000" y="1701800"/>
            <a:ext cx="7112000" cy="1244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결론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200" y="3454400"/>
            <a:ext cx="8597900" cy="2311400"/>
          </a:xfrm>
          <a:prstGeom prst="rect">
            <a:avLst/>
          </a:prstGeom>
          <a:effectLst>
            <a:outerShdw blurRad="53455" dist="213855" dir="2700000">
              <a:srgbClr val="000000">
                <a:alpha val="50000"/>
              </a:srgbClr>
            </a:outerShdw>
          </a:effectLst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6600" y="2984500"/>
            <a:ext cx="6375400" cy="9144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006600" y="3937000"/>
            <a:ext cx="7899400" cy="1524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070"/>
              </a:lnSpc>
            </a:pP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서사가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있는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보훈교육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진행이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 </a:t>
            </a:r>
          </a:p>
          <a:p>
            <a:pPr lvl="0" algn="l">
              <a:lnSpc>
                <a:spcPct val="107070"/>
              </a:lnSpc>
            </a:pP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사실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기반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,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연대기적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나열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학습보다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 </a:t>
            </a:r>
          </a:p>
          <a:p>
            <a:pPr lvl="0" algn="l">
              <a:lnSpc>
                <a:spcPct val="107070"/>
              </a:lnSpc>
            </a:pPr>
            <a:r>
              <a:rPr lang="ko-KR" altLang="en-US" sz="3000" spc="-100" dirty="0" err="1">
                <a:solidFill>
                  <a:srgbClr val="33363D"/>
                </a:solidFill>
                <a:latin typeface="Pretendard Regular"/>
                <a:ea typeface="Pretendard Regular"/>
              </a:rPr>
              <a:t>호국보훈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역량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함양에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도움을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줌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438400" y="3149600"/>
            <a:ext cx="53594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200" b="0" i="0" u="none" strike="noStrike" spc="100">
                <a:solidFill>
                  <a:srgbClr val="FFFFFF"/>
                </a:solidFill>
                <a:ea typeface="Pretendard Bold"/>
              </a:rPr>
              <a:t>정서와</a:t>
            </a:r>
            <a:r>
              <a:rPr lang="en-US" sz="3200" b="0" i="0" u="none" strike="noStrike" spc="100">
                <a:solidFill>
                  <a:srgbClr val="FFFFFF"/>
                </a:solidFill>
                <a:latin typeface="Pretendard Bold"/>
              </a:rPr>
              <a:t> </a:t>
            </a:r>
            <a:r>
              <a:rPr lang="ko-KR" sz="3200" b="0" i="0" u="none" strike="noStrike" spc="100">
                <a:solidFill>
                  <a:srgbClr val="FFFFFF"/>
                </a:solidFill>
                <a:ea typeface="Pretendard Bold"/>
              </a:rPr>
              <a:t>공감</a:t>
            </a:r>
            <a:r>
              <a:rPr lang="en-US" sz="3200" b="0" i="0" u="none" strike="noStrike" spc="100">
                <a:solidFill>
                  <a:srgbClr val="FFFFFF"/>
                </a:solidFill>
                <a:latin typeface="Pretendard Bold"/>
              </a:rPr>
              <a:t> </a:t>
            </a:r>
            <a:r>
              <a:rPr lang="ko-KR" sz="3200" b="0" i="0" u="none" strike="noStrike" spc="100">
                <a:solidFill>
                  <a:srgbClr val="FFFFFF"/>
                </a:solidFill>
                <a:ea typeface="Pretendard Bold"/>
              </a:rPr>
              <a:t>중심</a:t>
            </a:r>
            <a:r>
              <a:rPr lang="en-US" sz="3200" b="0" i="0" u="none" strike="noStrike" spc="100">
                <a:solidFill>
                  <a:srgbClr val="FFFFFF"/>
                </a:solidFill>
                <a:latin typeface="Pretendard Bold"/>
              </a:rPr>
              <a:t> </a:t>
            </a:r>
            <a:r>
              <a:rPr lang="ko-KR" sz="3200" b="0" i="0" u="none" strike="noStrike" spc="100">
                <a:solidFill>
                  <a:srgbClr val="FFFFFF"/>
                </a:solidFill>
                <a:ea typeface="Pretendard Bold"/>
              </a:rPr>
              <a:t>호국보훈교육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0200" y="6858000"/>
            <a:ext cx="8597900" cy="23114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6600" y="6388100"/>
            <a:ext cx="6375400" cy="9144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2438400" y="6553200"/>
            <a:ext cx="53594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200" b="0" i="0" u="none" strike="noStrike" spc="100">
                <a:solidFill>
                  <a:srgbClr val="FFFFFF"/>
                </a:solidFill>
                <a:ea typeface="Pretendard Bold"/>
              </a:rPr>
              <a:t>학생</a:t>
            </a:r>
            <a:r>
              <a:rPr lang="en-US" sz="3200" b="0" i="0" u="none" strike="noStrike" spc="100">
                <a:solidFill>
                  <a:srgbClr val="FFFFFF"/>
                </a:solidFill>
                <a:latin typeface="Pretendard Bold"/>
              </a:rPr>
              <a:t> </a:t>
            </a:r>
            <a:r>
              <a:rPr lang="ko-KR" sz="3200" b="0" i="0" u="none" strike="noStrike" spc="100">
                <a:solidFill>
                  <a:srgbClr val="FFFFFF"/>
                </a:solidFill>
                <a:ea typeface="Pretendard Bold"/>
              </a:rPr>
              <a:t>참여형</a:t>
            </a:r>
            <a:r>
              <a:rPr lang="en-US" sz="3200" b="0" i="0" u="none" strike="noStrike" spc="100">
                <a:solidFill>
                  <a:srgbClr val="FFFFFF"/>
                </a:solidFill>
                <a:latin typeface="Pretendard Bold"/>
              </a:rPr>
              <a:t> </a:t>
            </a:r>
            <a:r>
              <a:rPr lang="ko-KR" sz="3200" b="0" i="0" u="none" strike="noStrike" spc="100">
                <a:solidFill>
                  <a:srgbClr val="FFFFFF"/>
                </a:solidFill>
                <a:ea typeface="Pretendard Bold"/>
              </a:rPr>
              <a:t>호국보훈교육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981200" y="7683500"/>
            <a:ext cx="7899400" cy="1028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070"/>
              </a:lnSpc>
            </a:pP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작품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감상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,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능동적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해석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과정에서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 </a:t>
            </a:r>
          </a:p>
          <a:p>
            <a:pPr lvl="0" algn="l">
              <a:lnSpc>
                <a:spcPct val="107070"/>
              </a:lnSpc>
            </a:pP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자신의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가치관을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형성할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수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>
                <a:solidFill>
                  <a:srgbClr val="33363D"/>
                </a:solidFill>
                <a:ea typeface="Pretendard Regular"/>
              </a:rPr>
              <a:t>있음</a:t>
            </a:r>
            <a:r>
              <a:rPr lang="en-US" sz="3000" b="0" i="0" u="none" strike="noStrike" spc="-100">
                <a:solidFill>
                  <a:srgbClr val="33363D"/>
                </a:solidFill>
                <a:latin typeface="Pretendard Regular"/>
              </a:rPr>
              <a:t>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778000" y="1701800"/>
            <a:ext cx="7112000" cy="1244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결론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3454400"/>
            <a:ext cx="8597900" cy="2311400"/>
          </a:xfrm>
          <a:prstGeom prst="rect">
            <a:avLst/>
          </a:prstGeom>
          <a:effectLst>
            <a:outerShdw blurRad="53455" dist="213855" dir="2700000">
              <a:srgbClr val="000000">
                <a:alpha val="50000"/>
              </a:srgbClr>
            </a:outerShdw>
          </a:effectLst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6600" y="2984500"/>
            <a:ext cx="6375400" cy="9144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006600" y="4191000"/>
            <a:ext cx="7899400" cy="1028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070"/>
              </a:lnSpc>
            </a:pP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보훈교육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내용체계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및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성취기준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반영을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위한</a:t>
            </a:r>
          </a:p>
          <a:p>
            <a:pPr lvl="0" algn="l">
              <a:lnSpc>
                <a:spcPct val="107070"/>
              </a:lnSpc>
            </a:pP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사회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,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도덕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과목과의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연계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,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시수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확보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438400" y="3149600"/>
            <a:ext cx="53594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200" b="0" i="0" u="none" strike="noStrike" spc="100">
                <a:solidFill>
                  <a:srgbClr val="000000"/>
                </a:solidFill>
                <a:ea typeface="Pretendard Bold"/>
              </a:rPr>
              <a:t>통합적인</a:t>
            </a:r>
            <a:r>
              <a:rPr lang="en-US" sz="3200" b="0" i="0" u="none" strike="noStrike" spc="100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3200" b="0" i="0" u="none" strike="noStrike" spc="100">
                <a:solidFill>
                  <a:srgbClr val="000000"/>
                </a:solidFill>
                <a:ea typeface="Pretendard Bold"/>
              </a:rPr>
              <a:t>보훈교육</a:t>
            </a:r>
            <a:r>
              <a:rPr lang="en-US" sz="3200" b="0" i="0" u="none" strike="noStrike" spc="100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3200" b="0" i="0" u="none" strike="noStrike" spc="100">
                <a:solidFill>
                  <a:srgbClr val="000000"/>
                </a:solidFill>
                <a:ea typeface="Pretendard Bold"/>
              </a:rPr>
              <a:t>체계</a:t>
            </a:r>
            <a:r>
              <a:rPr lang="en-US" sz="3200" b="0" i="0" u="none" strike="noStrike" spc="100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3200" b="0" i="0" u="none" strike="noStrike" spc="100">
                <a:solidFill>
                  <a:srgbClr val="000000"/>
                </a:solidFill>
                <a:ea typeface="Pretendard Bold"/>
              </a:rPr>
              <a:t>마련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0200" y="6858000"/>
            <a:ext cx="12877800" cy="23114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6600" y="6388100"/>
            <a:ext cx="6375400" cy="9144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2438400" y="6553200"/>
            <a:ext cx="53594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200" b="0" i="0" u="none" strike="noStrike" spc="100">
                <a:solidFill>
                  <a:srgbClr val="000000"/>
                </a:solidFill>
                <a:ea typeface="Pretendard Bold"/>
              </a:rPr>
              <a:t>보훈교육</a:t>
            </a:r>
            <a:r>
              <a:rPr lang="en-US" sz="3200" b="0" i="0" u="none" strike="noStrike" spc="100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3200" b="0" i="0" u="none" strike="noStrike" spc="100">
                <a:solidFill>
                  <a:srgbClr val="000000"/>
                </a:solidFill>
                <a:ea typeface="Pretendard Bold"/>
              </a:rPr>
              <a:t>지원</a:t>
            </a:r>
            <a:r>
              <a:rPr lang="en-US" sz="3200" b="0" i="0" u="none" strike="noStrike" spc="100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3200" b="0" i="0" u="none" strike="noStrike" spc="100">
                <a:solidFill>
                  <a:srgbClr val="000000"/>
                </a:solidFill>
                <a:ea typeface="Pretendard Bold"/>
              </a:rPr>
              <a:t>강화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981200" y="7683500"/>
            <a:ext cx="12192000" cy="1028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070"/>
              </a:lnSpc>
            </a:pP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각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학급별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실천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사례라는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한계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&gt;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매체를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활용한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수업의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 err="1">
                <a:solidFill>
                  <a:srgbClr val="33363D"/>
                </a:solidFill>
                <a:ea typeface="Pretendard Regular"/>
              </a:rPr>
              <a:t>모델화</a:t>
            </a:r>
            <a:r>
              <a:rPr lang="en-US" sz="3000" b="0" i="0" u="none" strike="noStrike" spc="-100" dirty="0">
                <a:solidFill>
                  <a:srgbClr val="33363D"/>
                </a:solidFill>
                <a:latin typeface="Pretendard Regular"/>
              </a:rPr>
              <a:t> </a:t>
            </a:r>
            <a:r>
              <a:rPr 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구</a:t>
            </a:r>
            <a:r>
              <a:rPr lang="ko-KR" altLang="en-US" sz="3000" b="0" i="0" u="none" strike="noStrike" spc="-100" dirty="0">
                <a:solidFill>
                  <a:srgbClr val="33363D"/>
                </a:solidFill>
                <a:ea typeface="Pretendard Regular"/>
              </a:rPr>
              <a:t>상</a:t>
            </a:r>
            <a:endParaRPr lang="en-US" altLang="ko-KR" sz="3000" b="0" i="0" u="none" strike="noStrike" spc="-100" dirty="0">
              <a:solidFill>
                <a:srgbClr val="33363D"/>
              </a:solidFill>
              <a:ea typeface="Pretendard Regular"/>
            </a:endParaRPr>
          </a:p>
          <a:p>
            <a:pPr lvl="0" algn="l">
              <a:lnSpc>
                <a:spcPct val="107070"/>
              </a:lnSpc>
            </a:pPr>
            <a:r>
              <a:rPr lang="ko-KR" altLang="en-US" sz="3000" b="0" i="0" u="none" strike="noStrike" spc="-100" dirty="0">
                <a:solidFill>
                  <a:srgbClr val="33363D"/>
                </a:solidFill>
                <a:ea typeface="Pretendard Regular"/>
              </a:rPr>
              <a:t>적절한 내용의 매체 제공</a:t>
            </a:r>
            <a:r>
              <a:rPr lang="en-US" alt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(</a:t>
            </a:r>
            <a:r>
              <a:rPr lang="ko-KR" altLang="en-US" sz="3000" b="0" i="0" u="none" strike="noStrike" spc="-100" dirty="0">
                <a:solidFill>
                  <a:srgbClr val="33363D"/>
                </a:solidFill>
                <a:ea typeface="Pretendard Regular"/>
              </a:rPr>
              <a:t>폭력성 문제 등</a:t>
            </a:r>
            <a:r>
              <a:rPr lang="en-US" altLang="ko-KR" sz="3000" b="0" i="0" u="none" strike="noStrike" spc="-100" dirty="0">
                <a:solidFill>
                  <a:srgbClr val="33363D"/>
                </a:solidFill>
                <a:ea typeface="Pretendard Regular"/>
              </a:rPr>
              <a:t>)</a:t>
            </a:r>
            <a:endParaRPr lang="en-US" sz="3000" b="0" i="0" u="none" strike="noStrike" spc="-100" dirty="0">
              <a:solidFill>
                <a:srgbClr val="33363D"/>
              </a:solidFill>
              <a:latin typeface="Pretendard Regular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8000" y="3162300"/>
            <a:ext cx="9461500" cy="28829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778000" y="1612900"/>
            <a:ext cx="14998700" cy="1244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발전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 </a:t>
            </a: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방향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765300" y="6197600"/>
            <a:ext cx="5918200" cy="4445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l">
              <a:lnSpc>
                <a:spcPct val="107899"/>
              </a:lnSpc>
            </a:pPr>
            <a:r>
              <a:rPr lang="ko-KR" sz="2500" b="0" i="0" u="none" strike="noStrike">
                <a:solidFill>
                  <a:srgbClr val="20313F"/>
                </a:solidFill>
                <a:ea typeface="Gmarket Sans Medium"/>
              </a:rPr>
              <a:t>교과서</a:t>
            </a:r>
            <a:r>
              <a:rPr lang="en-US" sz="25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500" b="0" i="0" u="none" strike="noStrike">
                <a:solidFill>
                  <a:srgbClr val="20313F"/>
                </a:solidFill>
                <a:ea typeface="Gmarket Sans Medium"/>
              </a:rPr>
              <a:t>연계</a:t>
            </a:r>
            <a:r>
              <a:rPr lang="en-US" sz="25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500" b="0" i="0" u="none" strike="noStrike">
                <a:solidFill>
                  <a:srgbClr val="20313F"/>
                </a:solidFill>
                <a:ea typeface="Gmarket Sans Medium"/>
              </a:rPr>
              <a:t>보훈교육의</a:t>
            </a:r>
            <a:r>
              <a:rPr lang="en-US" sz="25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500" b="0" i="0" u="none" strike="noStrike">
                <a:solidFill>
                  <a:srgbClr val="20313F"/>
                </a:solidFill>
                <a:ea typeface="Gmarket Sans Medium"/>
              </a:rPr>
              <a:t>이해와</a:t>
            </a:r>
            <a:r>
              <a:rPr lang="en-US" sz="25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500" b="0" i="0" u="none" strike="noStrike">
                <a:solidFill>
                  <a:srgbClr val="20313F"/>
                </a:solidFill>
                <a:ea typeface="Gmarket Sans Medium"/>
              </a:rPr>
              <a:t>실제</a:t>
            </a:r>
            <a:r>
              <a:rPr lang="en-US" sz="25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500" b="0" i="0" u="none" strike="noStrike">
                <a:solidFill>
                  <a:srgbClr val="20313F"/>
                </a:solidFill>
                <a:ea typeface="Gmarket Sans Medium"/>
              </a:rPr>
              <a:t>중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778000" y="6654800"/>
            <a:ext cx="4699000" cy="812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치안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,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소방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,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안전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방역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등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우리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생활과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밀접한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국가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보훈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분야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활동을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>
                <a:solidFill>
                  <a:srgbClr val="20313F"/>
                </a:solidFill>
                <a:ea typeface="Gmarket Sans Medium"/>
              </a:rPr>
              <a:t>조사</a:t>
            </a:r>
            <a:r>
              <a:rPr lang="en-US" sz="2200" b="0" i="0" u="none" strike="noStrike">
                <a:solidFill>
                  <a:srgbClr val="20313F"/>
                </a:solidFill>
                <a:latin typeface="Gmarket Sans Medium"/>
              </a:rPr>
              <a:t>~</a:t>
            </a: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63400" y="3162300"/>
            <a:ext cx="4635500" cy="43561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11963400" y="7658100"/>
            <a:ext cx="4699000" cy="4445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l">
              <a:lnSpc>
                <a:spcPct val="107899"/>
              </a:lnSpc>
            </a:pPr>
            <a:r>
              <a:rPr lang="ko-KR" sz="2500" b="0" i="0" u="none" strike="noStrike">
                <a:solidFill>
                  <a:srgbClr val="20313F"/>
                </a:solidFill>
                <a:ea typeface="Gmarket Sans Medium"/>
              </a:rPr>
              <a:t>학생</a:t>
            </a:r>
            <a:r>
              <a:rPr lang="en-US" sz="25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500" b="0" i="0" u="none" strike="noStrike">
                <a:solidFill>
                  <a:srgbClr val="20313F"/>
                </a:solidFill>
                <a:ea typeface="Gmarket Sans Medium"/>
              </a:rPr>
              <a:t>대상</a:t>
            </a:r>
            <a:r>
              <a:rPr lang="en-US" sz="25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500" b="0" i="0" u="none" strike="noStrike">
                <a:solidFill>
                  <a:srgbClr val="20313F"/>
                </a:solidFill>
                <a:ea typeface="Gmarket Sans Medium"/>
              </a:rPr>
              <a:t>설문</a:t>
            </a:r>
            <a:r>
              <a:rPr lang="en-US" sz="2500" b="0" i="0" u="none" strike="noStrike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500" b="0" i="0" u="none" strike="noStrike">
                <a:solidFill>
                  <a:srgbClr val="20313F"/>
                </a:solidFill>
                <a:ea typeface="Gmarket Sans Medium"/>
              </a:rPr>
              <a:t>결과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765300" y="8382000"/>
            <a:ext cx="4699000" cy="812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altLang="en-US" sz="2200" b="0" i="0" u="none" strike="noStrike" dirty="0">
                <a:solidFill>
                  <a:srgbClr val="20313F"/>
                </a:solidFill>
                <a:latin typeface="Gmarket Sans Medium"/>
                <a:ea typeface="Gmarket Sans Medium"/>
              </a:rPr>
              <a:t>소방</a:t>
            </a:r>
            <a:r>
              <a:rPr lang="en-US" altLang="ko-KR" sz="2200" b="0" i="0" u="none" strike="noStrike" dirty="0">
                <a:solidFill>
                  <a:srgbClr val="20313F"/>
                </a:solidFill>
                <a:latin typeface="Gmarket Sans Medium"/>
                <a:ea typeface="Gmarket Sans Medium"/>
              </a:rPr>
              <a:t>, </a:t>
            </a:r>
            <a:r>
              <a:rPr lang="ko-KR" altLang="en-US" sz="2200" b="0" i="0" u="none" strike="noStrike" dirty="0">
                <a:solidFill>
                  <a:srgbClr val="20313F"/>
                </a:solidFill>
                <a:latin typeface="Gmarket Sans Medium"/>
                <a:ea typeface="Gmarket Sans Medium"/>
              </a:rPr>
              <a:t>공무원은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호국보훈과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관련이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 </a:t>
            </a:r>
          </a:p>
          <a:p>
            <a:pPr lvl="0" algn="l">
              <a:lnSpc>
                <a:spcPct val="124499"/>
              </a:lnSpc>
            </a:pP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크게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없다고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altLang="en-US" sz="2200" dirty="0">
                <a:solidFill>
                  <a:srgbClr val="20313F"/>
                </a:solidFill>
                <a:latin typeface="Gmarket Sans Medium"/>
                <a:ea typeface="Gmarket Sans Medium"/>
              </a:rPr>
              <a:t>생각하고 있음</a:t>
            </a:r>
            <a:r>
              <a:rPr lang="en-US" altLang="ko-KR" sz="2200" dirty="0">
                <a:solidFill>
                  <a:srgbClr val="20313F"/>
                </a:solidFill>
                <a:latin typeface="Gmarket Sans Medium"/>
                <a:ea typeface="Gmarket Sans Medium"/>
              </a:rPr>
              <a:t>.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 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765300" y="7886700"/>
            <a:ext cx="5918200" cy="444500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lvl="0" algn="l">
              <a:lnSpc>
                <a:spcPct val="107899"/>
              </a:lnSpc>
            </a:pPr>
            <a:r>
              <a:rPr lang="ko-KR" sz="2500" b="0" i="0" u="none" strike="noStrike">
                <a:solidFill>
                  <a:srgbClr val="20313F"/>
                </a:solidFill>
                <a:ea typeface="Gmarket Sans Medium"/>
              </a:rPr>
              <a:t>좌측부터</a:t>
            </a:r>
            <a:r>
              <a:rPr lang="en-US" sz="2500" b="0" i="0" u="none" strike="noStrike">
                <a:solidFill>
                  <a:srgbClr val="20313F"/>
                </a:solidFill>
                <a:latin typeface="Gmarket Sans Medium"/>
              </a:rPr>
              <a:t>, </a:t>
            </a:r>
            <a:r>
              <a:rPr lang="ko-KR" sz="2500" b="0" i="0" u="none" strike="noStrike">
                <a:solidFill>
                  <a:srgbClr val="20313F"/>
                </a:solidFill>
                <a:ea typeface="Gmarket Sans Medium"/>
              </a:rPr>
              <a:t>군인</a:t>
            </a:r>
            <a:r>
              <a:rPr lang="en-US" sz="2500" b="0" i="0" u="none" strike="noStrike">
                <a:solidFill>
                  <a:srgbClr val="20313F"/>
                </a:solidFill>
                <a:latin typeface="Gmarket Sans Medium"/>
              </a:rPr>
              <a:t>-</a:t>
            </a:r>
            <a:r>
              <a:rPr lang="ko-KR" sz="2500" b="0" i="0" u="none" strike="noStrike">
                <a:solidFill>
                  <a:srgbClr val="20313F"/>
                </a:solidFill>
                <a:ea typeface="Gmarket Sans Medium"/>
              </a:rPr>
              <a:t>교사</a:t>
            </a:r>
            <a:r>
              <a:rPr lang="en-US" sz="2500" b="0" i="0" u="none" strike="noStrike">
                <a:solidFill>
                  <a:srgbClr val="20313F"/>
                </a:solidFill>
                <a:latin typeface="Gmarket Sans Medium"/>
              </a:rPr>
              <a:t>-</a:t>
            </a:r>
            <a:r>
              <a:rPr lang="ko-KR" sz="2500" b="0" i="0" u="none" strike="noStrike">
                <a:solidFill>
                  <a:srgbClr val="20313F"/>
                </a:solidFill>
                <a:ea typeface="Gmarket Sans Medium"/>
              </a:rPr>
              <a:t>소방관</a:t>
            </a:r>
            <a:r>
              <a:rPr lang="en-US" sz="2500" b="0" i="0" u="none" strike="noStrike">
                <a:solidFill>
                  <a:srgbClr val="20313F"/>
                </a:solidFill>
                <a:latin typeface="Gmarket Sans Medium"/>
              </a:rPr>
              <a:t>-</a:t>
            </a:r>
            <a:r>
              <a:rPr lang="ko-KR" sz="2500" b="0" i="0" u="none" strike="noStrike">
                <a:solidFill>
                  <a:srgbClr val="20313F"/>
                </a:solidFill>
                <a:ea typeface="Gmarket Sans Medium"/>
              </a:rPr>
              <a:t>공무원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963400" y="8166100"/>
            <a:ext cx="4699000" cy="812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4499"/>
              </a:lnSpc>
            </a:pP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-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알려주지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않으면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군인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외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직종은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호국과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관련된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것으로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altLang="en-US" sz="2200" dirty="0">
                <a:solidFill>
                  <a:srgbClr val="20313F"/>
                </a:solidFill>
                <a:latin typeface="Gmarket Sans Medium"/>
                <a:ea typeface="Gmarket Sans Medium"/>
              </a:rPr>
              <a:t>생각하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지</a:t>
            </a:r>
            <a:r>
              <a:rPr lang="en-US" sz="2200" b="0" i="0" u="none" strike="noStrike" dirty="0">
                <a:solidFill>
                  <a:srgbClr val="20313F"/>
                </a:solidFill>
                <a:latin typeface="Gmarket Sans Medium"/>
              </a:rPr>
              <a:t> </a:t>
            </a:r>
            <a:r>
              <a:rPr lang="ko-KR" sz="2200" b="0" i="0" u="none" strike="noStrike" dirty="0">
                <a:solidFill>
                  <a:srgbClr val="20313F"/>
                </a:solidFill>
                <a:ea typeface="Gmarket Sans Medium"/>
              </a:rPr>
              <a:t>못함</a:t>
            </a:r>
            <a:r>
              <a:rPr lang="en-US" altLang="ko-KR" sz="2200" b="0" i="0" u="none" strike="noStrike" dirty="0">
                <a:solidFill>
                  <a:srgbClr val="20313F"/>
                </a:solidFill>
                <a:ea typeface="Gmarket Sans Medium"/>
              </a:rPr>
              <a:t>.</a:t>
            </a:r>
            <a:endParaRPr lang="ko-KR" sz="2200" b="0" i="0" u="none" strike="noStrike" dirty="0">
              <a:solidFill>
                <a:srgbClr val="20313F"/>
              </a:solidFill>
              <a:ea typeface="Gmarket Sans Medium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C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65100"/>
            <a:ext cx="17170400" cy="99568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6883400" y="5105400"/>
            <a:ext cx="4699000" cy="1244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000" b="0" i="0" u="none" strike="noStrike">
                <a:solidFill>
                  <a:srgbClr val="20313F"/>
                </a:solidFill>
                <a:ea typeface="GangwonEduPower"/>
              </a:rPr>
              <a:t>감사합니다</a:t>
            </a:r>
            <a:r>
              <a:rPr lang="en-US" sz="7000" b="0" i="0" u="none" strike="noStrike">
                <a:solidFill>
                  <a:srgbClr val="20313F"/>
                </a:solidFill>
                <a:latin typeface="GangwonEduPower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658</Words>
  <Application>Microsoft Office PowerPoint</Application>
  <PresentationFormat>사용자 지정</PresentationFormat>
  <Paragraphs>161</Paragraphs>
  <Slides>19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30" baseType="lpstr">
      <vt:lpstr>GangwonEduPower</vt:lpstr>
      <vt:lpstr>Gmarket Sans Medium</vt:lpstr>
      <vt:lpstr>Pretendard SemiBold</vt:lpstr>
      <vt:lpstr>Gmarket Sans Light</vt:lpstr>
      <vt:lpstr>Arial</vt:lpstr>
      <vt:lpstr>맑은 고딕</vt:lpstr>
      <vt:lpstr>Pretendard Bold</vt:lpstr>
      <vt:lpstr>NanumSquareRoundOTF Bold</vt:lpstr>
      <vt:lpstr>Calibri</vt:lpstr>
      <vt:lpstr>Pretendard Regular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업무망</cp:lastModifiedBy>
  <cp:revision>6</cp:revision>
  <dcterms:created xsi:type="dcterms:W3CDTF">2006-08-16T00:00:00Z</dcterms:created>
  <dcterms:modified xsi:type="dcterms:W3CDTF">2026-04-06T09:30:40Z</dcterms:modified>
</cp:coreProperties>
</file>